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0.xml" ContentType="application/vnd.openxmlformats-officedocument.theme+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1.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 id="2147484299" r:id="rId14"/>
    <p:sldMasterId id="2147484321" r:id="rId15"/>
  </p:sldMasterIdLst>
  <p:notesMasterIdLst>
    <p:notesMasterId r:id="rId51"/>
  </p:notesMasterIdLst>
  <p:handoutMasterIdLst>
    <p:handoutMasterId r:id="rId52"/>
  </p:handoutMasterIdLst>
  <p:sldIdLst>
    <p:sldId id="793" r:id="rId16"/>
    <p:sldId id="1011" r:id="rId17"/>
    <p:sldId id="1008" r:id="rId18"/>
    <p:sldId id="960" r:id="rId19"/>
    <p:sldId id="989" r:id="rId20"/>
    <p:sldId id="991" r:id="rId21"/>
    <p:sldId id="1017" r:id="rId22"/>
    <p:sldId id="992" r:id="rId23"/>
    <p:sldId id="278" r:id="rId24"/>
    <p:sldId id="1026" r:id="rId25"/>
    <p:sldId id="1027" r:id="rId26"/>
    <p:sldId id="288" r:id="rId27"/>
    <p:sldId id="1877" r:id="rId28"/>
    <p:sldId id="1014" r:id="rId29"/>
    <p:sldId id="1878" r:id="rId30"/>
    <p:sldId id="1873" r:id="rId31"/>
    <p:sldId id="1874" r:id="rId32"/>
    <p:sldId id="1884" r:id="rId33"/>
    <p:sldId id="1880" r:id="rId34"/>
    <p:sldId id="1042" r:id="rId35"/>
    <p:sldId id="1041" r:id="rId36"/>
    <p:sldId id="314" r:id="rId37"/>
    <p:sldId id="271" r:id="rId38"/>
    <p:sldId id="272" r:id="rId39"/>
    <p:sldId id="311" r:id="rId40"/>
    <p:sldId id="1868" r:id="rId41"/>
    <p:sldId id="1876" r:id="rId42"/>
    <p:sldId id="1885" r:id="rId43"/>
    <p:sldId id="1869" r:id="rId44"/>
    <p:sldId id="1589" r:id="rId45"/>
    <p:sldId id="1593" r:id="rId46"/>
    <p:sldId id="1886" r:id="rId47"/>
    <p:sldId id="1067" r:id="rId48"/>
    <p:sldId id="1882" r:id="rId49"/>
    <p:sldId id="1883"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9E32BF-7D7C-4607-97F6-911912DC9ED1}">
          <p14:sldIdLst>
            <p14:sldId id="793"/>
            <p14:sldId id="1011"/>
            <p14:sldId id="1008"/>
            <p14:sldId id="960"/>
            <p14:sldId id="989"/>
            <p14:sldId id="991"/>
            <p14:sldId id="1017"/>
            <p14:sldId id="992"/>
            <p14:sldId id="278"/>
            <p14:sldId id="1026"/>
            <p14:sldId id="1027"/>
            <p14:sldId id="288"/>
            <p14:sldId id="1877"/>
            <p14:sldId id="1014"/>
            <p14:sldId id="1878"/>
            <p14:sldId id="1873"/>
            <p14:sldId id="1874"/>
            <p14:sldId id="1884"/>
            <p14:sldId id="1880"/>
            <p14:sldId id="1042"/>
            <p14:sldId id="1041"/>
            <p14:sldId id="314"/>
            <p14:sldId id="271"/>
            <p14:sldId id="272"/>
            <p14:sldId id="311"/>
            <p14:sldId id="1868"/>
            <p14:sldId id="1876"/>
            <p14:sldId id="1885"/>
            <p14:sldId id="1869"/>
            <p14:sldId id="1589"/>
            <p14:sldId id="1593"/>
            <p14:sldId id="1886"/>
            <p14:sldId id="1067"/>
            <p14:sldId id="1882"/>
            <p14:sldId id="188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70" d="100"/>
          <a:sy n="70" d="100"/>
        </p:scale>
        <p:origin x="708" y="60"/>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NET%20VS%20Users%20by%20Engagement%20Stat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a:latin typeface="+mj-lt"/>
              </a:rPr>
              <a:t>Monthly Active</a:t>
            </a:r>
            <a:r>
              <a:rPr lang="en-US" sz="1600" baseline="0" dirty="0">
                <a:latin typeface="+mj-lt"/>
              </a:rPr>
              <a:t> </a:t>
            </a:r>
            <a:r>
              <a:rPr lang="en-US" sz="1600" dirty="0">
                <a:latin typeface="+mj-lt"/>
              </a:rPr>
              <a:t>.NET Developers in Visual Studio</a:t>
            </a:r>
          </a:p>
          <a:p>
            <a:pPr>
              <a:defRPr sz="1600"/>
            </a:pPr>
            <a:r>
              <a:rPr lang="en-US" sz="1600" dirty="0">
                <a:latin typeface="+mj-lt"/>
              </a:rPr>
              <a:t> (2015 &amp; 2017)</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lineChart>
        <c:grouping val="standard"/>
        <c:varyColors val="0"/>
        <c:ser>
          <c:idx val="2"/>
          <c:order val="0"/>
          <c:tx>
            <c:strRef>
              <c:f>Sheet1!$D$1</c:f>
              <c:strCache>
                <c:ptCount val="1"/>
                <c:pt idx="0">
                  <c:v> Active1d (Tire Kickers+) </c:v>
                </c:pt>
              </c:strCache>
            </c:strRef>
          </c:tx>
          <c:spPr>
            <a:ln w="44450" cap="rnd">
              <a:solidFill>
                <a:schemeClr val="accent3"/>
              </a:solidFill>
              <a:round/>
            </a:ln>
            <a:effectLst/>
          </c:spPr>
          <c:marker>
            <c:symbol val="none"/>
          </c:marker>
          <c:dPt>
            <c:idx val="11"/>
            <c:marker>
              <c:symbol val="none"/>
            </c:marker>
            <c:bubble3D val="0"/>
            <c:spPr>
              <a:ln w="44450" cap="rnd">
                <a:solidFill>
                  <a:schemeClr val="accent3"/>
                </a:solidFill>
                <a:round/>
                <a:headEnd w="lg" len="lg"/>
                <a:tailEnd type="triangle" w="lg" len="lg"/>
              </a:ln>
              <a:effectLst/>
            </c:spPr>
            <c:extLst>
              <c:ext xmlns:c16="http://schemas.microsoft.com/office/drawing/2014/chart" uri="{C3380CC4-5D6E-409C-BE32-E72D297353CC}">
                <c16:uniqueId val="{00000004-D804-4D46-8AF1-DE128BDF6A02}"/>
              </c:ext>
            </c:extLst>
          </c:dPt>
          <c:cat>
            <c:numRef>
              <c:f>Sheet1!$A$2:$A$13</c:f>
              <c:numCache>
                <c:formatCode>[$-409]mmm\-yy;@</c:formatCode>
                <c:ptCount val="12"/>
                <c:pt idx="0">
                  <c:v>42826</c:v>
                </c:pt>
                <c:pt idx="1">
                  <c:v>42856</c:v>
                </c:pt>
                <c:pt idx="2">
                  <c:v>42887</c:v>
                </c:pt>
                <c:pt idx="3">
                  <c:v>42917</c:v>
                </c:pt>
                <c:pt idx="4">
                  <c:v>42948</c:v>
                </c:pt>
                <c:pt idx="5">
                  <c:v>42979</c:v>
                </c:pt>
                <c:pt idx="6">
                  <c:v>43009</c:v>
                </c:pt>
                <c:pt idx="7">
                  <c:v>43040</c:v>
                </c:pt>
                <c:pt idx="8">
                  <c:v>43070</c:v>
                </c:pt>
                <c:pt idx="9">
                  <c:v>43101</c:v>
                </c:pt>
                <c:pt idx="10">
                  <c:v>43132</c:v>
                </c:pt>
                <c:pt idx="11">
                  <c:v>43160</c:v>
                </c:pt>
              </c:numCache>
            </c:numRef>
          </c:cat>
          <c:val>
            <c:numRef>
              <c:f>Sheet1!$D$2:$D$13</c:f>
              <c:numCache>
                <c:formatCode>_(* #,##0_);_(* \(#,##0\);_(* "-"??_);_(@_)</c:formatCode>
                <c:ptCount val="12"/>
                <c:pt idx="0">
                  <c:v>2429044</c:v>
                </c:pt>
                <c:pt idx="1">
                  <c:v>2521530</c:v>
                </c:pt>
                <c:pt idx="2">
                  <c:v>2488962</c:v>
                </c:pt>
                <c:pt idx="3">
                  <c:v>2415386</c:v>
                </c:pt>
                <c:pt idx="4">
                  <c:v>2512605</c:v>
                </c:pt>
                <c:pt idx="5">
                  <c:v>2820362</c:v>
                </c:pt>
                <c:pt idx="6">
                  <c:v>3026707</c:v>
                </c:pt>
                <c:pt idx="7">
                  <c:v>3161065</c:v>
                </c:pt>
                <c:pt idx="8">
                  <c:v>3031690</c:v>
                </c:pt>
                <c:pt idx="9">
                  <c:v>3166894</c:v>
                </c:pt>
                <c:pt idx="10">
                  <c:v>3213681</c:v>
                </c:pt>
                <c:pt idx="11">
                  <c:v>3450631</c:v>
                </c:pt>
              </c:numCache>
            </c:numRef>
          </c:val>
          <c:smooth val="0"/>
          <c:extLst>
            <c:ext xmlns:c16="http://schemas.microsoft.com/office/drawing/2014/chart" uri="{C3380CC4-5D6E-409C-BE32-E72D297353CC}">
              <c16:uniqueId val="{00000005-D804-4D46-8AF1-DE128BDF6A02}"/>
            </c:ext>
          </c:extLst>
        </c:ser>
        <c:dLbls>
          <c:showLegendKey val="0"/>
          <c:showVal val="0"/>
          <c:showCatName val="0"/>
          <c:showSerName val="0"/>
          <c:showPercent val="0"/>
          <c:showBubbleSize val="0"/>
        </c:dLbls>
        <c:smooth val="0"/>
        <c:axId val="728190808"/>
        <c:axId val="728189824"/>
      </c:lineChart>
      <c:dateAx>
        <c:axId val="72819080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crossAx val="728189824"/>
        <c:crosses val="autoZero"/>
        <c:auto val="1"/>
        <c:lblOffset val="100"/>
        <c:baseTimeUnit val="months"/>
      </c:dateAx>
      <c:valAx>
        <c:axId val="728189824"/>
        <c:scaling>
          <c:orientation val="minMax"/>
          <c:min val="2000000"/>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728190808"/>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r>
              <a:rPr lang="en-US" sz="1800" dirty="0">
                <a:latin typeface="+mj-lt"/>
                <a:cs typeface="Segoe UI Semilight" panose="020B0402040204020203" pitchFamily="34" charset="0"/>
              </a:rPr>
              <a:t>INCREMENTAL BUILD TIME FOR .NET CORE SDK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Seconds</c:v>
                </c:pt>
              </c:strCache>
            </c:strRef>
          </c:tx>
          <c:spPr>
            <a:solidFill>
              <a:schemeClr val="accent3"/>
            </a:solidFill>
            <a:ln>
              <a:noFill/>
            </a:ln>
            <a:effectLst/>
          </c:spPr>
          <c:invertIfNegative val="0"/>
          <c:cat>
            <c:strRef>
              <c:f>Sheet1!$A$2:$A$4</c:f>
              <c:strCache>
                <c:ptCount val="3"/>
                <c:pt idx="0">
                  <c:v>2.0</c:v>
                </c:pt>
                <c:pt idx="1">
                  <c:v>2.1-preview</c:v>
                </c:pt>
                <c:pt idx="2">
                  <c:v>2.1 RC</c:v>
                </c:pt>
              </c:strCache>
            </c:strRef>
          </c:cat>
          <c:val>
            <c:numRef>
              <c:f>Sheet1!$B$2:$B$4</c:f>
              <c:numCache>
                <c:formatCode>General</c:formatCode>
                <c:ptCount val="3"/>
                <c:pt idx="0">
                  <c:v>107</c:v>
                </c:pt>
                <c:pt idx="1">
                  <c:v>23.6</c:v>
                </c:pt>
                <c:pt idx="2">
                  <c:v>10.1</c:v>
                </c:pt>
              </c:numCache>
            </c:numRef>
          </c:val>
          <c:extLst>
            <c:ext xmlns:c16="http://schemas.microsoft.com/office/drawing/2014/chart" uri="{C3380CC4-5D6E-409C-BE32-E72D297353CC}">
              <c16:uniqueId val="{00000000-D0EE-41F4-8473-725CCEFAF427}"/>
            </c:ext>
          </c:extLst>
        </c:ser>
        <c:dLbls>
          <c:showLegendKey val="0"/>
          <c:showVal val="0"/>
          <c:showCatName val="0"/>
          <c:showSerName val="0"/>
          <c:showPercent val="0"/>
          <c:showBubbleSize val="0"/>
        </c:dLbls>
        <c:gapWidth val="219"/>
        <c:overlap val="-27"/>
        <c:axId val="399940192"/>
        <c:axId val="399941504"/>
      </c:barChart>
      <c:catAx>
        <c:axId val="39994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j-lt"/>
                <a:ea typeface="+mn-ea"/>
                <a:cs typeface="+mn-cs"/>
              </a:defRPr>
            </a:pPr>
            <a:endParaRPr lang="en-US"/>
          </a:p>
        </c:txPr>
        <c:crossAx val="399941504"/>
        <c:crosses val="autoZero"/>
        <c:auto val="1"/>
        <c:lblAlgn val="ctr"/>
        <c:lblOffset val="100"/>
        <c:noMultiLvlLbl val="0"/>
      </c:catAx>
      <c:valAx>
        <c:axId val="39994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99940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dirty="0">
                <a:latin typeface="+mj-lt"/>
              </a:rPr>
              <a:t>RUNTIME PERFORMANCE</a:t>
            </a:r>
          </a:p>
        </c:rich>
      </c:tx>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dirty="0"/>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dirty="0"/>
                      <a:t>2.9MM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dirty="0"/>
                      <a:t>662K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216K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3/27/2019</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3/27/2019</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3/27/2019 15:00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75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579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064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4314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38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2599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102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913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523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415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6682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0E1954-42E9-4D15-8745-9DC569064055}" type="slidenum">
              <a:rPr lang="en-US" smtClean="0"/>
              <a:t>30</a:t>
            </a:fld>
            <a:endParaRPr lang="en-US"/>
          </a:p>
        </p:txBody>
      </p:sp>
    </p:spTree>
    <p:extLst>
      <p:ext uri="{BB962C8B-B14F-4D97-AF65-F5344CB8AC3E}">
        <p14:creationId xmlns:p14="http://schemas.microsoft.com/office/powerpoint/2010/main" val="319969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0E1954-42E9-4D15-8745-9DC569064055}" type="slidenum">
              <a:rPr lang="en-US" smtClean="0"/>
              <a:t>31</a:t>
            </a:fld>
            <a:endParaRPr lang="en-US"/>
          </a:p>
        </p:txBody>
      </p:sp>
    </p:spTree>
    <p:extLst>
      <p:ext uri="{BB962C8B-B14F-4D97-AF65-F5344CB8AC3E}">
        <p14:creationId xmlns:p14="http://schemas.microsoft.com/office/powerpoint/2010/main" val="31022360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0136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2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3/27/2019 15:00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3/27/2019 15:00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3/27/2019 15:00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3/27/2019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3/27/2019 15:00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3/27/2019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3/27/2019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36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3/27/2019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01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05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29247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5750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82562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2907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869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595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457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9034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7312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823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72087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5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5572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6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55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96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1909386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6323389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2566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248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699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51281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3809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035920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140463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427264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130190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117155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24220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03946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48121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75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681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403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9688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3396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31801616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9163953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cSld name="Announcem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2851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3/27/2019</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1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7.xml"/><Relationship Id="rId13" Type="http://schemas.openxmlformats.org/officeDocument/2006/relationships/slideLayout" Target="../slideLayouts/slideLayout202.xml"/><Relationship Id="rId18" Type="http://schemas.openxmlformats.org/officeDocument/2006/relationships/slideLayout" Target="../slideLayouts/slideLayout207.xml"/><Relationship Id="rId3" Type="http://schemas.openxmlformats.org/officeDocument/2006/relationships/slideLayout" Target="../slideLayouts/slideLayout192.xml"/><Relationship Id="rId21" Type="http://schemas.openxmlformats.org/officeDocument/2006/relationships/theme" Target="../theme/theme11.xml"/><Relationship Id="rId7" Type="http://schemas.openxmlformats.org/officeDocument/2006/relationships/slideLayout" Target="../slideLayouts/slideLayout196.xml"/><Relationship Id="rId12" Type="http://schemas.openxmlformats.org/officeDocument/2006/relationships/slideLayout" Target="../slideLayouts/slideLayout201.xml"/><Relationship Id="rId17" Type="http://schemas.openxmlformats.org/officeDocument/2006/relationships/slideLayout" Target="../slideLayouts/slideLayout206.xml"/><Relationship Id="rId2" Type="http://schemas.openxmlformats.org/officeDocument/2006/relationships/slideLayout" Target="../slideLayouts/slideLayout191.xml"/><Relationship Id="rId16" Type="http://schemas.openxmlformats.org/officeDocument/2006/relationships/slideLayout" Target="../slideLayouts/slideLayout205.xml"/><Relationship Id="rId20" Type="http://schemas.openxmlformats.org/officeDocument/2006/relationships/slideLayout" Target="../slideLayouts/slideLayout209.xml"/><Relationship Id="rId1" Type="http://schemas.openxmlformats.org/officeDocument/2006/relationships/slideLayout" Target="../slideLayouts/slideLayout190.xml"/><Relationship Id="rId6" Type="http://schemas.openxmlformats.org/officeDocument/2006/relationships/slideLayout" Target="../slideLayouts/slideLayout195.xml"/><Relationship Id="rId11" Type="http://schemas.openxmlformats.org/officeDocument/2006/relationships/slideLayout" Target="../slideLayouts/slideLayout200.xml"/><Relationship Id="rId5" Type="http://schemas.openxmlformats.org/officeDocument/2006/relationships/slideLayout" Target="../slideLayouts/slideLayout194.xml"/><Relationship Id="rId15" Type="http://schemas.openxmlformats.org/officeDocument/2006/relationships/slideLayout" Target="../slideLayouts/slideLayout204.xml"/><Relationship Id="rId10" Type="http://schemas.openxmlformats.org/officeDocument/2006/relationships/slideLayout" Target="../slideLayouts/slideLayout199.xml"/><Relationship Id="rId19" Type="http://schemas.openxmlformats.org/officeDocument/2006/relationships/slideLayout" Target="../slideLayouts/slideLayout208.xml"/><Relationship Id="rId4" Type="http://schemas.openxmlformats.org/officeDocument/2006/relationships/slideLayout" Target="../slideLayouts/slideLayout193.xml"/><Relationship Id="rId9" Type="http://schemas.openxmlformats.org/officeDocument/2006/relationships/slideLayout" Target="../slideLayouts/slideLayout198.xml"/><Relationship Id="rId14" Type="http://schemas.openxmlformats.org/officeDocument/2006/relationships/slideLayout" Target="../slideLayouts/slideLayout20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7.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6.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18488265"/>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92784135"/>
      </p:ext>
    </p:extLst>
  </p:cSld>
  <p:clrMap bg1="dk1" tx1="lt1" bg2="dk2" tx2="lt2" accent1="accent1" accent2="accent2" accent3="accent3" accent4="accent4" accent5="accent5" accent6="accent6" hlink="hlink" folHlink="folHlink"/>
  <p:sldLayoutIdLst>
    <p:sldLayoutId id="2147484322" r:id="rId1"/>
    <p:sldLayoutId id="2147484323" r:id="rId2"/>
    <p:sldLayoutId id="2147484324" r:id="rId3"/>
    <p:sldLayoutId id="2147484325" r:id="rId4"/>
    <p:sldLayoutId id="2147484326" r:id="rId5"/>
    <p:sldLayoutId id="2147484327" r:id="rId6"/>
    <p:sldLayoutId id="2147484328" r:id="rId7"/>
    <p:sldLayoutId id="2147484329" r:id="rId8"/>
    <p:sldLayoutId id="2147484330" r:id="rId9"/>
    <p:sldLayoutId id="2147484331" r:id="rId10"/>
    <p:sldLayoutId id="2147484332" r:id="rId11"/>
    <p:sldLayoutId id="2147484333" r:id="rId12"/>
    <p:sldLayoutId id="2147484334" r:id="rId13"/>
    <p:sldLayoutId id="2147484335" r:id="rId14"/>
    <p:sldLayoutId id="2147484336" r:id="rId15"/>
    <p:sldLayoutId id="2147484337" r:id="rId16"/>
    <p:sldLayoutId id="2147484338" r:id="rId17"/>
    <p:sldLayoutId id="2147484339" r:id="rId18"/>
    <p:sldLayoutId id="2147484340" r:id="rId19"/>
    <p:sldLayoutId id="2147484341" r:id="rId20"/>
    <p:sldLayoutId id="2147484342"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 id="2147484320"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3/27/2019</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16.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16.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1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116.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3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16.xml"/><Relationship Id="rId5" Type="http://schemas.openxmlformats.org/officeDocument/2006/relationships/hyperlink" Target="https://www.techempower.com/benchmarks/#section=data-r14&amp;hw=ph&amp;test=plaintext" TargetMode="External"/><Relationship Id="rId4" Type="http://schemas.openxmlformats.org/officeDocument/2006/relationships/image" Target="../media/image38.svg"/></Relationships>
</file>

<file path=ppt/slides/_rels/slide2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0.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2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30.xml"/></Relationships>
</file>

<file path=ppt/slides/_rels/slide33.xml.rels><?xml version="1.0" encoding="UTF-8" standalone="yes"?>
<Relationships xmlns="http://schemas.openxmlformats.org/package/2006/relationships"><Relationship Id="rId3" Type="http://schemas.openxmlformats.org/officeDocument/2006/relationships/hyperlink" Target="https://www.microsoft.com/net/core/" TargetMode="External"/><Relationship Id="rId2" Type="http://schemas.openxmlformats.org/officeDocument/2006/relationships/notesSlide" Target="../notesSlides/notesSlide29.xml"/><Relationship Id="rId1" Type="http://schemas.openxmlformats.org/officeDocument/2006/relationships/slideLayout" Target="../slideLayouts/slideLayout108.xml"/><Relationship Id="rId6" Type="http://schemas.openxmlformats.org/officeDocument/2006/relationships/hyperlink" Target="https://www.visualstudio.com/vs/net-productivity/" TargetMode="External"/><Relationship Id="rId5" Type="http://schemas.openxmlformats.org/officeDocument/2006/relationships/hyperlink" Target="https://www.microsoft.com/net/architecture" TargetMode="External"/><Relationship Id="rId4" Type="http://schemas.openxmlformats.org/officeDocument/2006/relationships/hyperlink" Target="https://www.visualstudio.com/vs/preview/"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4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245" normalizeH="0" baseline="0" noProof="0" dirty="0">
                <a:ln>
                  <a:noFill/>
                </a:ln>
                <a:solidFill>
                  <a:srgbClr val="FFFFFF"/>
                </a:solidFill>
                <a:effectLst/>
                <a:uLnTx/>
                <a:uFillTx/>
                <a:latin typeface="Segoe UI Light"/>
                <a:ea typeface="+mn-ea"/>
                <a:cs typeface="Arial"/>
              </a:rPr>
              <a:t>Standard is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55" normalizeH="0" baseline="0" noProof="0" dirty="0">
                <a:ln>
                  <a:noFill/>
                </a:ln>
                <a:solidFill>
                  <a:srgbClr val="FFFFFF"/>
                </a:solidFill>
                <a:effectLst/>
                <a:uLnTx/>
                <a:uFillTx/>
                <a:latin typeface="Segoe UI Light"/>
                <a:ea typeface="+mn-ea"/>
                <a:cs typeface="Arial"/>
              </a:rPr>
              <a:t>specification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200" normalizeH="0" baseline="0" noProof="0" dirty="0">
                <a:ln>
                  <a:noFill/>
                </a:ln>
                <a:solidFill>
                  <a:srgbClr val="FFFFFF"/>
                </a:solidFill>
                <a:effectLst/>
                <a:uLnTx/>
                <a:uFillTx/>
                <a:latin typeface="Segoe UI Light"/>
                <a:ea typeface="+mn-ea"/>
                <a:cs typeface="Arial"/>
              </a:rPr>
              <a:t>represents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90" normalizeH="0" baseline="0" noProof="0" dirty="0">
                <a:ln>
                  <a:noFill/>
                </a:ln>
                <a:solidFill>
                  <a:srgbClr val="FFFFFF"/>
                </a:solidFill>
                <a:effectLst/>
                <a:uLnTx/>
                <a:uFillTx/>
                <a:latin typeface="Segoe UI Light"/>
                <a:ea typeface="+mn-ea"/>
                <a:cs typeface="Arial"/>
              </a:rPr>
              <a:t>set </a:t>
            </a:r>
            <a:r>
              <a:rPr kumimoji="0" lang="en-US" sz="4200" b="0" i="0" u="none" strike="noStrike" kern="1200" cap="none" spc="-10" normalizeH="0" baseline="0" noProof="0" dirty="0">
                <a:ln>
                  <a:noFill/>
                </a:ln>
                <a:solidFill>
                  <a:srgbClr val="FFFFFF"/>
                </a:solidFill>
                <a:effectLst/>
                <a:uLnTx/>
                <a:uFillTx/>
                <a:latin typeface="Segoe UI Light"/>
                <a:ea typeface="+mn-ea"/>
                <a:cs typeface="Arial"/>
              </a:rPr>
              <a:t>of </a:t>
            </a:r>
            <a:r>
              <a:rPr kumimoji="0" lang="en-US" sz="4200" b="0" i="0" u="none" strike="noStrike" kern="1200" cap="none" spc="-450" normalizeH="0" baseline="0" noProof="0" dirty="0">
                <a:ln>
                  <a:noFill/>
                </a:ln>
                <a:solidFill>
                  <a:srgbClr val="FFFFFF"/>
                </a:solidFill>
                <a:effectLst/>
                <a:uLnTx/>
                <a:uFillTx/>
                <a:latin typeface="Segoe UI Light"/>
                <a:ea typeface="+mn-ea"/>
                <a:cs typeface="Arial"/>
              </a:rPr>
              <a:t>APIs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all </a:t>
            </a:r>
            <a:r>
              <a:rPr kumimoji="0" lang="en-US" sz="4200" b="0" i="0" u="none" strike="noStrike" kern="1200" cap="none" spc="-495"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90" normalizeH="0" baseline="0" noProof="0" dirty="0">
                <a:ln>
                  <a:noFill/>
                </a:ln>
                <a:solidFill>
                  <a:srgbClr val="FFFFFF"/>
                </a:solidFill>
                <a:effectLst/>
                <a:uLnTx/>
                <a:uFillTx/>
                <a:latin typeface="Segoe UI Light"/>
                <a:ea typeface="+mn-ea"/>
                <a:cs typeface="Arial"/>
              </a:rPr>
              <a:t>have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to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implement.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315" normalizeH="0" baseline="0" noProof="0" dirty="0">
                <a:ln>
                  <a:noFill/>
                </a:ln>
                <a:solidFill>
                  <a:srgbClr val="FFFFFF"/>
                </a:solidFill>
                <a:effectLst/>
                <a:uLnTx/>
                <a:uFillTx/>
                <a:latin typeface="Segoe UI Light"/>
                <a:ea typeface="+mn-ea"/>
                <a:cs typeface="Arial"/>
              </a:rPr>
              <a:t>This  </a:t>
            </a:r>
            <a:r>
              <a:rPr kumimoji="0" lang="en-US" sz="4200" b="0" i="0" u="none" strike="noStrike" kern="1200" cap="none" spc="-135" normalizeH="0" baseline="0" noProof="0" dirty="0">
                <a:ln>
                  <a:noFill/>
                </a:ln>
                <a:solidFill>
                  <a:srgbClr val="FFFFFF"/>
                </a:solidFill>
                <a:effectLst/>
                <a:uLnTx/>
                <a:uFillTx/>
                <a:latin typeface="Segoe UI Light"/>
                <a:ea typeface="+mn-ea"/>
                <a:cs typeface="Arial"/>
              </a:rPr>
              <a:t>unifies </a:t>
            </a:r>
            <a:r>
              <a:rPr kumimoji="0" lang="en-US" sz="4200" b="0" i="0" u="none" strike="noStrike" kern="1200" cap="none" spc="-55" normalizeH="0" baseline="0" noProof="0" dirty="0">
                <a:ln>
                  <a:noFill/>
                </a:ln>
                <a:solidFill>
                  <a:srgbClr val="FFFFFF"/>
                </a:solidFill>
                <a:effectLst/>
                <a:uLnTx/>
                <a:uFillTx/>
                <a:latin typeface="Segoe UI Light"/>
                <a:ea typeface="+mn-ea"/>
                <a:cs typeface="Arial"/>
              </a:rPr>
              <a:t>the </a:t>
            </a: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25" normalizeH="0" baseline="0" noProof="0" dirty="0">
                <a:ln>
                  <a:noFill/>
                </a:ln>
                <a:solidFill>
                  <a:srgbClr val="FFFFFF"/>
                </a:solidFill>
                <a:effectLst/>
                <a:uLnTx/>
                <a:uFillTx/>
                <a:latin typeface="Segoe UI Light"/>
                <a:ea typeface="+mn-ea"/>
                <a:cs typeface="Arial"/>
              </a:rPr>
              <a:t>and</a:t>
            </a:r>
            <a:r>
              <a:rPr kumimoji="0" lang="en-US" sz="4200" b="0" i="0" u="none" strike="noStrike" kern="1200" cap="none" spc="-430" normalizeH="0" baseline="0" noProof="0" dirty="0">
                <a:ln>
                  <a:noFill/>
                </a:ln>
                <a:solidFill>
                  <a:srgbClr val="FFFFFF"/>
                </a:solidFill>
                <a:effectLst/>
                <a:uLnTx/>
                <a:uFillTx/>
                <a:latin typeface="Segoe UI Light"/>
                <a:ea typeface="+mn-ea"/>
                <a:cs typeface="Arial"/>
              </a:rPr>
              <a:t> </a:t>
            </a:r>
            <a:r>
              <a:rPr kumimoji="0" lang="en-US" sz="4200" b="0" i="0" u="none" strike="noStrike" kern="1200" cap="none" spc="-185" normalizeH="0" baseline="0" noProof="0" dirty="0">
                <a:ln>
                  <a:noFill/>
                </a:ln>
                <a:solidFill>
                  <a:srgbClr val="FFFFFF"/>
                </a:solidFill>
                <a:effectLst/>
                <a:uLnTx/>
                <a:uFillTx/>
                <a:latin typeface="Segoe UI Light"/>
                <a:ea typeface="+mn-ea"/>
                <a:cs typeface="Arial"/>
              </a:rPr>
              <a:t>prevents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future </a:t>
            </a:r>
            <a:r>
              <a:rPr kumimoji="0" lang="en-US" sz="4200" b="0" i="0" u="none" strike="noStrike" kern="1200" cap="none" spc="-120" normalizeH="0" baseline="0" noProof="0" dirty="0">
                <a:ln>
                  <a:noFill/>
                </a:ln>
                <a:solidFill>
                  <a:srgbClr val="FFFFFF"/>
                </a:solidFill>
                <a:effectLst/>
                <a:uLnTx/>
                <a:uFillTx/>
                <a:latin typeface="Segoe UI Light"/>
                <a:ea typeface="+mn-ea"/>
                <a:cs typeface="Arial"/>
              </a:rPr>
              <a:t>fragmentation. </a:t>
            </a:r>
            <a:endParaRPr kumimoji="0" lang="en-US" sz="42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p:nvPr>
        </p:nvSpPr>
        <p:spPr>
          <a:xfrm>
            <a:off x="269170" y="289512"/>
            <a:ext cx="11652805" cy="899665"/>
          </a:xfrm>
        </p:spPr>
        <p:txBody>
          <a:bodyPr>
            <a:normAutofit/>
          </a:bodyPr>
          <a:lstStyle/>
          <a:p>
            <a:r>
              <a:rPr lang="en-US" sz="3599" dirty="0">
                <a:latin typeface="+mj-lt"/>
              </a:rPr>
              <a:t>.NET Growth in Visual Studio</a:t>
            </a:r>
          </a:p>
        </p:txBody>
      </p:sp>
      <p:sp>
        <p:nvSpPr>
          <p:cNvPr id="4" name="Content Placeholder 3">
            <a:extLst>
              <a:ext uri="{FF2B5EF4-FFF2-40B4-BE49-F238E27FC236}">
                <a16:creationId xmlns:a16="http://schemas.microsoft.com/office/drawing/2014/main" id="{CE5830FD-E32A-4CB4-83B0-2568CB2D5685}"/>
              </a:ext>
            </a:extLst>
          </p:cNvPr>
          <p:cNvSpPr>
            <a:spLocks noGrp="1"/>
          </p:cNvSpPr>
          <p:nvPr>
            <p:ph idx="4294967295"/>
          </p:nvPr>
        </p:nvSpPr>
        <p:spPr>
          <a:xfrm>
            <a:off x="0" y="1360506"/>
            <a:ext cx="12188825" cy="431800"/>
          </a:xfrm>
        </p:spPr>
        <p:txBody>
          <a:bodyPr/>
          <a:lstStyle/>
          <a:p>
            <a:pPr marL="0" indent="0" algn="ctr">
              <a:buNone/>
            </a:pPr>
            <a:r>
              <a:rPr lang="en-US" sz="2799" b="1" dirty="0">
                <a:latin typeface="+mn-lt"/>
              </a:rPr>
              <a:t>+1 million </a:t>
            </a:r>
            <a:r>
              <a:rPr lang="en-US" sz="2799" dirty="0">
                <a:latin typeface="+mn-lt"/>
              </a:rPr>
              <a:t>new monthly active .NET developers in last year!</a:t>
            </a:r>
          </a:p>
        </p:txBody>
      </p:sp>
      <p:graphicFrame>
        <p:nvGraphicFramePr>
          <p:cNvPr id="5" name="Chart 4">
            <a:extLst>
              <a:ext uri="{FF2B5EF4-FFF2-40B4-BE49-F238E27FC236}">
                <a16:creationId xmlns:a16="http://schemas.microsoft.com/office/drawing/2014/main" id="{7B679348-E93E-4360-9B73-E853F9149C15}"/>
              </a:ext>
            </a:extLst>
          </p:cNvPr>
          <p:cNvGraphicFramePr>
            <a:graphicFrameLocks/>
          </p:cNvGraphicFramePr>
          <p:nvPr>
            <p:extLst/>
          </p:nvPr>
        </p:nvGraphicFramePr>
        <p:xfrm>
          <a:off x="2854851" y="2223116"/>
          <a:ext cx="6479122" cy="3989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77670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extLst/>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25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D97F-452D-4EB5-A0E7-DBA136EA8DA9}"/>
              </a:ext>
            </a:extLst>
          </p:cNvPr>
          <p:cNvSpPr>
            <a:spLocks noGrp="1"/>
          </p:cNvSpPr>
          <p:nvPr>
            <p:ph type="title" idx="4294967295"/>
          </p:nvPr>
        </p:nvSpPr>
        <p:spPr>
          <a:xfrm>
            <a:off x="1631525" y="1521282"/>
            <a:ext cx="8925775" cy="3434145"/>
          </a:xfrm>
          <a:ln>
            <a:noFill/>
          </a:ln>
        </p:spPr>
        <p:txBody>
          <a:bodyPr/>
          <a:lstStyle/>
          <a:p>
            <a:pPr algn="ctr"/>
            <a:r>
              <a:rPr lang="en-US" sz="5998" b="1" dirty="0">
                <a:solidFill>
                  <a:schemeClr val="bg1"/>
                </a:solidFill>
              </a:rPr>
              <a:t>Announcing </a:t>
            </a:r>
            <a:br>
              <a:rPr lang="en-US" sz="5998" b="1" dirty="0">
                <a:solidFill>
                  <a:schemeClr val="bg1"/>
                </a:solidFill>
              </a:rPr>
            </a:br>
            <a:r>
              <a:rPr lang="en-US" sz="5998" b="1" dirty="0">
                <a:solidFill>
                  <a:schemeClr val="bg1"/>
                </a:solidFill>
              </a:rPr>
              <a:t>.NET Core 2.1</a:t>
            </a:r>
            <a:br>
              <a:rPr lang="en-US" sz="1999" b="1" dirty="0">
                <a:solidFill>
                  <a:schemeClr val="bg1"/>
                </a:solidFill>
              </a:rPr>
            </a:br>
            <a:br>
              <a:rPr lang="en-US" sz="1999" b="1" dirty="0">
                <a:solidFill>
                  <a:schemeClr val="bg1"/>
                </a:solidFill>
              </a:rPr>
            </a:br>
            <a:r>
              <a:rPr lang="en-US" dirty="0">
                <a:solidFill>
                  <a:schemeClr val="bg1"/>
                </a:solidFill>
              </a:rPr>
              <a:t>https://aka.ms/DotNetCore21</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71503949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sz="3599" dirty="0">
                <a:latin typeface="+mj-lt"/>
              </a:rPr>
              <a:t>.NET Core 2.1</a:t>
            </a:r>
          </a:p>
        </p:txBody>
      </p:sp>
      <p:sp>
        <p:nvSpPr>
          <p:cNvPr id="4" name="Content Placeholder 3">
            <a:extLst>
              <a:ext uri="{FF2B5EF4-FFF2-40B4-BE49-F238E27FC236}">
                <a16:creationId xmlns:a16="http://schemas.microsoft.com/office/drawing/2014/main" id="{484D01BC-907F-4873-A2DA-0A92F7A2A485}"/>
              </a:ext>
            </a:extLst>
          </p:cNvPr>
          <p:cNvSpPr>
            <a:spLocks noGrp="1"/>
          </p:cNvSpPr>
          <p:nvPr>
            <p:ph type="body" sz="quarter" idx="11"/>
          </p:nvPr>
        </p:nvSpPr>
        <p:spPr>
          <a:xfrm>
            <a:off x="269170" y="1189177"/>
            <a:ext cx="11652805" cy="3415422"/>
          </a:xfrm>
        </p:spPr>
        <p:txBody>
          <a:bodyPr/>
          <a:lstStyle/>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Build &amp; Runtime Performance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Close gaps in ASP.NET Core and EF Core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Improve compatibility with .NET Framework</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GDPR and Security</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Microservices and Azure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Internal Engineering System</a:t>
            </a:r>
          </a:p>
          <a:p>
            <a:endParaRPr lang="en-US" sz="2799"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3667414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3AFF-1010-4F37-994F-4A08B1E67944}"/>
              </a:ext>
            </a:extLst>
          </p:cNvPr>
          <p:cNvSpPr>
            <a:spLocks noGrp="1"/>
          </p:cNvSpPr>
          <p:nvPr>
            <p:ph type="title"/>
          </p:nvPr>
        </p:nvSpPr>
        <p:spPr/>
        <p:txBody>
          <a:bodyPr/>
          <a:lstStyle/>
          <a:p>
            <a:r>
              <a:rPr lang="en-US" sz="3599" dirty="0">
                <a:latin typeface="+mj-lt"/>
              </a:rPr>
              <a:t>.NET Core 2.1 Tooling Performance</a:t>
            </a:r>
          </a:p>
        </p:txBody>
      </p:sp>
      <p:grpSp>
        <p:nvGrpSpPr>
          <p:cNvPr id="7" name="Group 6">
            <a:extLst>
              <a:ext uri="{FF2B5EF4-FFF2-40B4-BE49-F238E27FC236}">
                <a16:creationId xmlns:a16="http://schemas.microsoft.com/office/drawing/2014/main" id="{AA641295-BA38-431B-82D8-CA388394968F}"/>
              </a:ext>
            </a:extLst>
          </p:cNvPr>
          <p:cNvGrpSpPr/>
          <p:nvPr/>
        </p:nvGrpSpPr>
        <p:grpSpPr>
          <a:xfrm>
            <a:off x="2293987" y="1636761"/>
            <a:ext cx="7416232" cy="4414439"/>
            <a:chOff x="2294585" y="1636294"/>
            <a:chExt cx="7418164" cy="4415589"/>
          </a:xfrm>
        </p:grpSpPr>
        <p:graphicFrame>
          <p:nvGraphicFramePr>
            <p:cNvPr id="5" name="Chart 4">
              <a:extLst>
                <a:ext uri="{FF2B5EF4-FFF2-40B4-BE49-F238E27FC236}">
                  <a16:creationId xmlns:a16="http://schemas.microsoft.com/office/drawing/2014/main" id="{28A10C02-87DB-4968-956C-21AD4E00B576}"/>
                </a:ext>
              </a:extLst>
            </p:cNvPr>
            <p:cNvGraphicFramePr>
              <a:graphicFrameLocks/>
            </p:cNvGraphicFramePr>
            <p:nvPr>
              <p:extLst/>
            </p:nvPr>
          </p:nvGraphicFramePr>
          <p:xfrm>
            <a:off x="2479251" y="1636294"/>
            <a:ext cx="7233498" cy="44155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B58B223-4573-4597-954D-F8A55D9849AB}"/>
                </a:ext>
              </a:extLst>
            </p:cNvPr>
            <p:cNvSpPr txBox="1"/>
            <p:nvPr/>
          </p:nvSpPr>
          <p:spPr>
            <a:xfrm rot="16200000">
              <a:off x="1304076" y="3751755"/>
              <a:ext cx="2165684" cy="184666"/>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TIME IN SECONDS</a:t>
              </a:r>
            </a:p>
          </p:txBody>
        </p:sp>
      </p:grpSp>
    </p:spTree>
    <p:extLst>
      <p:ext uri="{BB962C8B-B14F-4D97-AF65-F5344CB8AC3E}">
        <p14:creationId xmlns:p14="http://schemas.microsoft.com/office/powerpoint/2010/main" val="27025545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6925"/>
            <a:ext cx="12188824" cy="20201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 is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003" y="5025467"/>
            <a:ext cx="10018817" cy="1643099"/>
          </a:xfrm>
          <a:prstGeom prst="rect">
            <a:avLst/>
          </a:prstGeom>
        </p:spPr>
        <p:txBody>
          <a:bodyPr wrap="square">
            <a:spAutoFit/>
          </a:bodyPr>
          <a:lstStyle/>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999"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9E49">
                    <a:lumMod val="40000"/>
                    <a:lumOff val="60000"/>
                  </a:srgbClr>
                </a:solidFill>
                <a:effectLst/>
                <a:uLnTx/>
                <a:uFillTx/>
                <a:latin typeface="Segoe UI" panose="020B0502040204020203" pitchFamily="34" charset="0"/>
                <a:ea typeface="+mn-ea"/>
                <a:cs typeface="Segoe UI" panose="020B0502040204020203" pitchFamily="34" charset="0"/>
              </a:rPr>
              <a:t>https://www.microsoft.com/net/customers</a:t>
            </a:r>
            <a:r>
              <a:rPr kumimoji="0" lang="en-US" sz="1999"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0106" y="1091879"/>
            <a:ext cx="7106085" cy="3351927"/>
          </a:xfrm>
          <a:prstGeom prst="rect">
            <a:avLst/>
          </a:prstGeom>
        </p:spPr>
      </p:pic>
      <p:sp>
        <p:nvSpPr>
          <p:cNvPr id="6" name="Rectangle 5">
            <a:extLst>
              <a:ext uri="{FF2B5EF4-FFF2-40B4-BE49-F238E27FC236}">
                <a16:creationId xmlns:a16="http://schemas.microsoft.com/office/drawing/2014/main" id="{942E461A-95EE-49AD-B16C-AE7C4BE39B49}"/>
              </a:ext>
            </a:extLst>
          </p:cNvPr>
          <p:cNvSpPr/>
          <p:nvPr/>
        </p:nvSpPr>
        <p:spPr>
          <a:xfrm>
            <a:off x="-1" y="4345925"/>
            <a:ext cx="12188825" cy="276927"/>
          </a:xfrm>
          <a:prstGeom prst="rect">
            <a:avLst/>
          </a:prstGeom>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9999"/>
                </a:solidFill>
                <a:effectLst/>
                <a:uLnTx/>
                <a:uFillTx/>
                <a:latin typeface="Segoe UI"/>
                <a:ea typeface="+mn-ea"/>
                <a:cs typeface="+mn-cs"/>
              </a:rPr>
              <a:t>Data sourced from official tests available at </a:t>
            </a:r>
            <a:r>
              <a:rPr kumimoji="0" lang="en-US" sz="1200" b="0" i="0" u="sng" strike="noStrike" kern="1200" cap="none" spc="0" normalizeH="0" baseline="0" noProof="0" dirty="0" err="1">
                <a:ln>
                  <a:noFill/>
                </a:ln>
                <a:solidFill>
                  <a:srgbClr val="512BD4"/>
                </a:solidFill>
                <a:effectLst/>
                <a:uLnTx/>
                <a:uFillTx/>
                <a:latin typeface="Segoe UI"/>
                <a:ea typeface="+mn-ea"/>
                <a:cs typeface="+mn-cs"/>
                <a:hlinkClick r:id="rId5"/>
              </a:rPr>
              <a:t>TechEmpower</a:t>
            </a:r>
            <a:r>
              <a:rPr kumimoji="0" lang="en-US" sz="1200" b="0" i="0" u="sng" strike="noStrike" kern="1200" cap="none" spc="0" normalizeH="0" baseline="0" noProof="0" dirty="0">
                <a:ln>
                  <a:noFill/>
                </a:ln>
                <a:solidFill>
                  <a:srgbClr val="512BD4"/>
                </a:solidFill>
                <a:effectLst/>
                <a:uLnTx/>
                <a:uFillTx/>
                <a:latin typeface="Segoe UI"/>
                <a:ea typeface="+mn-ea"/>
                <a:cs typeface="+mn-cs"/>
                <a:hlinkClick r:id="rId5"/>
              </a:rPr>
              <a:t> Round 14</a:t>
            </a:r>
            <a:r>
              <a:rPr kumimoji="0" lang="en-US" sz="1200" b="0" i="0" u="none" strike="noStrike" kern="1200" cap="none" spc="0" normalizeH="0" baseline="0" noProof="0" dirty="0">
                <a:ln>
                  <a:noFill/>
                </a:ln>
                <a:solidFill>
                  <a:srgbClr val="999999"/>
                </a:solidFill>
                <a:effectLst/>
                <a:uLnTx/>
                <a:uFillTx/>
                <a:latin typeface="Segoe UI"/>
                <a:ea typeface="+mn-ea"/>
                <a:cs typeface="+mn-cs"/>
              </a:rPr>
              <a: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04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2.1 is Faster!</a:t>
            </a: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nvPr>
        </p:nvGraphicFramePr>
        <p:xfrm>
          <a:off x="1671960" y="1336050"/>
          <a:ext cx="8708594" cy="487152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1634DE8-2D71-4623-9871-0560AF25AE8C}"/>
              </a:ext>
            </a:extLst>
          </p:cNvPr>
          <p:cNvSpPr txBox="1"/>
          <p:nvPr/>
        </p:nvSpPr>
        <p:spPr>
          <a:xfrm rot="16200000">
            <a:off x="669927" y="3449465"/>
            <a:ext cx="1696369" cy="215388"/>
          </a:xfrm>
          <a:prstGeom prst="rect">
            <a:avLst/>
          </a:prstGeom>
          <a:noFill/>
        </p:spPr>
        <p:txBody>
          <a:bodyPr wrap="non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5584"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3558"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+11%</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4135"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+123%</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39385" y="1452125"/>
            <a:ext cx="2182561" cy="4547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7328" y="3453707"/>
            <a:ext cx="1028740" cy="4307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p:txBody>
          <a:bodyPr/>
          <a:lstStyle/>
          <a:p>
            <a:r>
              <a:rPr lang="en-US" dirty="0"/>
              <a:t>.NET Core 2.1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4294967295"/>
          </p:nvPr>
        </p:nvSpPr>
        <p:spPr>
          <a:xfrm>
            <a:off x="222266" y="2285537"/>
            <a:ext cx="3725863" cy="3715849"/>
          </a:xfrm>
          <a:ln/>
        </p:spPr>
        <p:style>
          <a:lnRef idx="1">
            <a:schemeClr val="accent1"/>
          </a:lnRef>
          <a:fillRef idx="3">
            <a:schemeClr val="accent1"/>
          </a:fillRef>
          <a:effectRef idx="2">
            <a:schemeClr val="accent1"/>
          </a:effectRef>
          <a:fontRef idx="minor">
            <a:schemeClr val="lt1"/>
          </a:fontRef>
        </p:style>
        <p:txBody>
          <a:bodyPr/>
          <a:lstStyle/>
          <a:p>
            <a:pPr lvl="1"/>
            <a:endParaRPr lang="en-US" dirty="0"/>
          </a:p>
          <a:p>
            <a:pPr lvl="1"/>
            <a:endParaRPr lang="en-US" dirty="0"/>
          </a:p>
          <a:p>
            <a:pPr lvl="1">
              <a:buFont typeface="Arial" panose="020B0604020202020204" pitchFamily="34" charset="0"/>
              <a:buChar char="•"/>
            </a:pPr>
            <a:r>
              <a:rPr lang="en-US" dirty="0"/>
              <a:t>Global Tools</a:t>
            </a:r>
          </a:p>
          <a:p>
            <a:pPr lvl="1">
              <a:buFont typeface="Arial" panose="020B0604020202020204" pitchFamily="34" charset="0"/>
              <a:buChar char="•"/>
            </a:pPr>
            <a:r>
              <a:rPr lang="en-US" dirty="0"/>
              <a:t>Span&lt;T&gt;</a:t>
            </a:r>
          </a:p>
          <a:p>
            <a:pPr lvl="1">
              <a:buFont typeface="Arial" panose="020B0604020202020204" pitchFamily="34" charset="0"/>
              <a:buChar char="•"/>
            </a:pPr>
            <a:r>
              <a:rPr lang="en-US" dirty="0"/>
              <a:t>Sockets</a:t>
            </a:r>
          </a:p>
          <a:p>
            <a:pPr lvl="1">
              <a:buFont typeface="Arial" panose="020B0604020202020204" pitchFamily="34" charset="0"/>
              <a:buChar char="•"/>
            </a:pPr>
            <a:r>
              <a:rPr lang="en-US" dirty="0" err="1"/>
              <a:t>HttpClient</a:t>
            </a:r>
            <a:r>
              <a:rPr lang="en-US" dirty="0"/>
              <a:t> Performance</a:t>
            </a:r>
          </a:p>
          <a:p>
            <a:pPr lvl="1">
              <a:buFont typeface="Arial" panose="020B0604020202020204" pitchFamily="34" charset="0"/>
              <a:buChar char="•"/>
            </a:pPr>
            <a:r>
              <a:rPr lang="en-US" dirty="0"/>
              <a:t>Windows Compatibility Pack</a:t>
            </a:r>
          </a:p>
          <a:p>
            <a:pPr lvl="1"/>
            <a:endParaRPr lang="en-US"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43438" y="2266554"/>
            <a:ext cx="3726764" cy="289234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Lazy Loading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Value conversions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Query types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Data seeding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6385" y="2285537"/>
            <a:ext cx="3709556" cy="2892347"/>
          </a:xfrm>
          <a:prstGeom prst="rect">
            <a:avLst/>
          </a:prstGeom>
          <a:ln/>
        </p:spPr>
        <p:style>
          <a:lnRef idx="1">
            <a:schemeClr val="accent3"/>
          </a:lnRef>
          <a:fillRef idx="3">
            <a:schemeClr val="accent3"/>
          </a:fillRef>
          <a:effectRef idx="2">
            <a:schemeClr val="accent3"/>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HTTPS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Razor UI as a library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HttpClientFactory</a:t>
            </a: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ASP.NET Core </a:t>
            </a: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SignalR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43438" y="2272474"/>
            <a:ext cx="3726764" cy="55385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0191" y="2271374"/>
            <a:ext cx="3705750" cy="5538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266" y="2271374"/>
            <a:ext cx="3726764" cy="553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D97F-452D-4EB5-A0E7-DBA136EA8DA9}"/>
              </a:ext>
            </a:extLst>
          </p:cNvPr>
          <p:cNvSpPr>
            <a:spLocks noGrp="1"/>
          </p:cNvSpPr>
          <p:nvPr>
            <p:ph type="title" idx="4294967295"/>
          </p:nvPr>
        </p:nvSpPr>
        <p:spPr>
          <a:xfrm>
            <a:off x="1631525" y="1521282"/>
            <a:ext cx="8925775" cy="2409890"/>
          </a:xfrm>
          <a:ln>
            <a:noFill/>
          </a:ln>
        </p:spPr>
        <p:txBody>
          <a:bodyPr/>
          <a:lstStyle/>
          <a:p>
            <a:pPr algn="ctr"/>
            <a:r>
              <a:rPr lang="en-US" sz="6000" dirty="0">
                <a:solidFill>
                  <a:schemeClr val="bg1"/>
                </a:solidFill>
              </a:rPr>
              <a:t>Announcing .NET Core 3.0 Roadmap</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88176304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
          <p:cNvSpPr txBox="1">
            <a:spLocks/>
          </p:cNvSpPr>
          <p:nvPr/>
        </p:nvSpPr>
        <p:spPr>
          <a:xfrm>
            <a:off x="458911" y="57229"/>
            <a:ext cx="10548811" cy="1096919"/>
          </a:xfrm>
          <a:prstGeom prst="rect">
            <a:avLst/>
          </a:prstGeom>
        </p:spPr>
        <p:txBody>
          <a:bodyPr lIns="146057" tIns="9129" rIns="146057" bIns="9129"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2781">
              <a:defRPr/>
            </a:pPr>
            <a:r>
              <a:rPr lang="en-US" sz="5298" dirty="0">
                <a:solidFill>
                  <a:schemeClr val="tx1"/>
                </a:solidFill>
                <a:latin typeface="Segoe UI Light"/>
              </a:rPr>
              <a:t>.NET Core</a:t>
            </a:r>
          </a:p>
        </p:txBody>
      </p:sp>
      <p:grpSp>
        <p:nvGrpSpPr>
          <p:cNvPr id="42" name="Group 41">
            <a:extLst>
              <a:ext uri="{FF2B5EF4-FFF2-40B4-BE49-F238E27FC236}">
                <a16:creationId xmlns:a16="http://schemas.microsoft.com/office/drawing/2014/main" id="{C4F4E84C-B245-45CD-B9D5-79D7F62F5ACF}"/>
              </a:ext>
            </a:extLst>
          </p:cNvPr>
          <p:cNvGrpSpPr/>
          <p:nvPr/>
        </p:nvGrpSpPr>
        <p:grpSpPr>
          <a:xfrm>
            <a:off x="8007530" y="1711319"/>
            <a:ext cx="1250072" cy="2075422"/>
            <a:chOff x="524899" y="1683299"/>
            <a:chExt cx="1250398" cy="2075963"/>
          </a:xfrm>
          <a:solidFill>
            <a:srgbClr val="002060"/>
          </a:solidFill>
        </p:grpSpPr>
        <p:sp>
          <p:nvSpPr>
            <p:cNvPr id="43" name="Rectangle 42">
              <a:extLst>
                <a:ext uri="{FF2B5EF4-FFF2-40B4-BE49-F238E27FC236}">
                  <a16:creationId xmlns:a16="http://schemas.microsoft.com/office/drawing/2014/main" id="{89127A41-E757-41D2-AC23-C49A4429BD0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4" name="Picture 43">
              <a:extLst>
                <a:ext uri="{FF2B5EF4-FFF2-40B4-BE49-F238E27FC236}">
                  <a16:creationId xmlns:a16="http://schemas.microsoft.com/office/drawing/2014/main" id="{46B3D685-3D37-4F7B-9D28-1BFD3FD201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45" name="TextBox 44">
              <a:extLst>
                <a:ext uri="{FF2B5EF4-FFF2-40B4-BE49-F238E27FC236}">
                  <a16:creationId xmlns:a16="http://schemas.microsoft.com/office/drawing/2014/main" id="{2FDEB3EB-E995-4786-9E17-EC1290892340}"/>
                </a:ext>
              </a:extLst>
            </p:cNvPr>
            <p:cNvSpPr txBox="1"/>
            <p:nvPr/>
          </p:nvSpPr>
          <p:spPr>
            <a:xfrm>
              <a:off x="529712" y="2677499"/>
              <a:ext cx="1208517"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dirty="0">
                  <a:solidFill>
                    <a:srgbClr val="FFFFFF"/>
                  </a:solidFill>
                  <a:latin typeface="Segoe UI Semibold" panose="020B0702040204020203" pitchFamily="34" charset="0"/>
                </a:rPr>
                <a:t>DESKTOP</a:t>
              </a:r>
            </a:p>
          </p:txBody>
        </p:sp>
      </p:grpSp>
      <p:grpSp>
        <p:nvGrpSpPr>
          <p:cNvPr id="2" name="Group 1">
            <a:extLst>
              <a:ext uri="{FF2B5EF4-FFF2-40B4-BE49-F238E27FC236}">
                <a16:creationId xmlns:a16="http://schemas.microsoft.com/office/drawing/2014/main" id="{BC2421A3-7ECA-4C10-A9B5-8D45C8FB3114}"/>
              </a:ext>
            </a:extLst>
          </p:cNvPr>
          <p:cNvGrpSpPr/>
          <p:nvPr/>
        </p:nvGrpSpPr>
        <p:grpSpPr>
          <a:xfrm>
            <a:off x="532388" y="1683157"/>
            <a:ext cx="2503467" cy="2075422"/>
            <a:chOff x="1771192" y="1683299"/>
            <a:chExt cx="2504119" cy="2075963"/>
          </a:xfrm>
        </p:grpSpPr>
        <p:grpSp>
          <p:nvGrpSpPr>
            <p:cNvPr id="46" name="Group 45">
              <a:extLst>
                <a:ext uri="{FF2B5EF4-FFF2-40B4-BE49-F238E27FC236}">
                  <a16:creationId xmlns:a16="http://schemas.microsoft.com/office/drawing/2014/main" id="{EE0F1726-3D94-49FB-A854-78E7F7B85312}"/>
                </a:ext>
              </a:extLst>
            </p:cNvPr>
            <p:cNvGrpSpPr/>
            <p:nvPr/>
          </p:nvGrpSpPr>
          <p:grpSpPr>
            <a:xfrm>
              <a:off x="1771192" y="1683300"/>
              <a:ext cx="1252060" cy="2075962"/>
              <a:chOff x="1771192" y="1683300"/>
              <a:chExt cx="1252060" cy="2075962"/>
            </a:xfrm>
          </p:grpSpPr>
          <p:sp>
            <p:nvSpPr>
              <p:cNvPr id="47" name="Rectangle 46">
                <a:extLst>
                  <a:ext uri="{FF2B5EF4-FFF2-40B4-BE49-F238E27FC236}">
                    <a16:creationId xmlns:a16="http://schemas.microsoft.com/office/drawing/2014/main" id="{72424025-AB22-4920-AB51-90D9719CBBEF}"/>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8" name="Picture 47">
                <a:extLst>
                  <a:ext uri="{FF2B5EF4-FFF2-40B4-BE49-F238E27FC236}">
                    <a16:creationId xmlns:a16="http://schemas.microsoft.com/office/drawing/2014/main" id="{95C7F725-8B32-4B07-B1B0-690B0B8B3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49" name="TextBox 48">
                <a:extLst>
                  <a:ext uri="{FF2B5EF4-FFF2-40B4-BE49-F238E27FC236}">
                    <a16:creationId xmlns:a16="http://schemas.microsoft.com/office/drawing/2014/main" id="{DC0F005B-7C18-4BC0-95DF-7EA9D78FAB6A}"/>
                  </a:ext>
                </a:extLst>
              </p:cNvPr>
              <p:cNvSpPr txBox="1"/>
              <p:nvPr/>
            </p:nvSpPr>
            <p:spPr>
              <a:xfrm>
                <a:off x="1771192" y="2677499"/>
                <a:ext cx="1251270"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dirty="0">
                    <a:solidFill>
                      <a:srgbClr val="FFFFFF"/>
                    </a:solidFill>
                    <a:latin typeface="Segoe UI Semibold" panose="020B0702040204020203" pitchFamily="34" charset="0"/>
                  </a:rPr>
                  <a:t>WEB</a:t>
                </a:r>
              </a:p>
            </p:txBody>
          </p:sp>
        </p:grpSp>
        <p:grpSp>
          <p:nvGrpSpPr>
            <p:cNvPr id="50" name="Group 49">
              <a:extLst>
                <a:ext uri="{FF2B5EF4-FFF2-40B4-BE49-F238E27FC236}">
                  <a16:creationId xmlns:a16="http://schemas.microsoft.com/office/drawing/2014/main" id="{7B128606-EBDB-4826-864D-6690636AC489}"/>
                </a:ext>
              </a:extLst>
            </p:cNvPr>
            <p:cNvGrpSpPr/>
            <p:nvPr/>
          </p:nvGrpSpPr>
          <p:grpSpPr>
            <a:xfrm>
              <a:off x="3016777" y="1683299"/>
              <a:ext cx="1258534" cy="2075961"/>
              <a:chOff x="3654584" y="1899136"/>
              <a:chExt cx="1675508" cy="2597404"/>
            </a:xfrm>
          </p:grpSpPr>
          <p:sp>
            <p:nvSpPr>
              <p:cNvPr id="51" name="Rectangle 50">
                <a:extLst>
                  <a:ext uri="{FF2B5EF4-FFF2-40B4-BE49-F238E27FC236}">
                    <a16:creationId xmlns:a16="http://schemas.microsoft.com/office/drawing/2014/main" id="{F351FA05-F073-42A3-9597-3ED7276ACA1B}"/>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2" name="Picture 51">
                <a:extLst>
                  <a:ext uri="{FF2B5EF4-FFF2-40B4-BE49-F238E27FC236}">
                    <a16:creationId xmlns:a16="http://schemas.microsoft.com/office/drawing/2014/main" id="{31ABE907-3006-43DA-A252-A6B6DB879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53" name="TextBox 52">
                <a:extLst>
                  <a:ext uri="{FF2B5EF4-FFF2-40B4-BE49-F238E27FC236}">
                    <a16:creationId xmlns:a16="http://schemas.microsoft.com/office/drawing/2014/main" id="{052D608E-26F1-4E68-AF04-ACE288F34F7F}"/>
                  </a:ext>
                </a:extLst>
              </p:cNvPr>
              <p:cNvSpPr txBox="1"/>
              <p:nvPr/>
            </p:nvSpPr>
            <p:spPr>
              <a:xfrm>
                <a:off x="3654584" y="3143061"/>
                <a:ext cx="1665837" cy="225274"/>
              </a:xfrm>
              <a:prstGeom prst="rect">
                <a:avLst/>
              </a:prstGeom>
              <a:noFill/>
            </p:spPr>
            <p:txBody>
              <a:bodyPr wrap="square" lIns="0" tIns="0" rIns="0" bIns="0" rtlCol="0">
                <a:spAutoFit/>
              </a:bodyPr>
              <a:lstStyle/>
              <a:p>
                <a:pPr algn="ctr" defTabSz="914126">
                  <a:lnSpc>
                    <a:spcPct val="90000"/>
                  </a:lnSpc>
                  <a:spcAft>
                    <a:spcPts val="600"/>
                  </a:spcAft>
                  <a:defRPr/>
                </a:pPr>
                <a:r>
                  <a:rPr lang="en-US" sz="1300" dirty="0">
                    <a:solidFill>
                      <a:srgbClr val="FFFFFF"/>
                    </a:solidFill>
                    <a:latin typeface="Segoe UI Semibold" panose="020B0702040204020203" pitchFamily="34" charset="0"/>
                  </a:rPr>
                  <a:t>CLOUD</a:t>
                </a:r>
              </a:p>
            </p:txBody>
          </p:sp>
        </p:grpSp>
      </p:grpSp>
      <p:grpSp>
        <p:nvGrpSpPr>
          <p:cNvPr id="63" name="Group 62">
            <a:extLst>
              <a:ext uri="{FF2B5EF4-FFF2-40B4-BE49-F238E27FC236}">
                <a16:creationId xmlns:a16="http://schemas.microsoft.com/office/drawing/2014/main" id="{CEFC3F82-E26C-48C7-8424-60B49E82C087}"/>
              </a:ext>
            </a:extLst>
          </p:cNvPr>
          <p:cNvGrpSpPr/>
          <p:nvPr/>
        </p:nvGrpSpPr>
        <p:grpSpPr>
          <a:xfrm>
            <a:off x="9235264" y="1683754"/>
            <a:ext cx="1277623" cy="2075419"/>
            <a:chOff x="8620412" y="1899137"/>
            <a:chExt cx="1701365" cy="2580344"/>
          </a:xfrm>
        </p:grpSpPr>
        <p:sp>
          <p:nvSpPr>
            <p:cNvPr id="64" name="Rectangle 63">
              <a:extLst>
                <a:ext uri="{FF2B5EF4-FFF2-40B4-BE49-F238E27FC236}">
                  <a16:creationId xmlns:a16="http://schemas.microsoft.com/office/drawing/2014/main" id="{52134DFA-2275-4AB9-9C7C-F265698D5843}"/>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5" name="Picture 64">
              <a:extLst>
                <a:ext uri="{FF2B5EF4-FFF2-40B4-BE49-F238E27FC236}">
                  <a16:creationId xmlns:a16="http://schemas.microsoft.com/office/drawing/2014/main" id="{7FFBA21D-5326-44A7-9597-182A4A4822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66" name="TextBox 65">
              <a:extLst>
                <a:ext uri="{FF2B5EF4-FFF2-40B4-BE49-F238E27FC236}">
                  <a16:creationId xmlns:a16="http://schemas.microsoft.com/office/drawing/2014/main" id="{FFFF4118-D3AD-4CCA-8319-59F3301D83C4}"/>
                </a:ext>
              </a:extLst>
            </p:cNvPr>
            <p:cNvSpPr txBox="1"/>
            <p:nvPr/>
          </p:nvSpPr>
          <p:spPr>
            <a:xfrm>
              <a:off x="8620412" y="3143061"/>
              <a:ext cx="1665837" cy="223794"/>
            </a:xfrm>
            <a:prstGeom prst="rect">
              <a:avLst/>
            </a:prstGeom>
            <a:noFill/>
          </p:spPr>
          <p:txBody>
            <a:bodyPr wrap="square" lIns="0" tIns="0" rIns="0" bIns="0" rtlCol="0">
              <a:spAutoFit/>
            </a:bodyPr>
            <a:lstStyle/>
            <a:p>
              <a:pPr algn="ctr" defTabSz="914126">
                <a:lnSpc>
                  <a:spcPct val="90000"/>
                </a:lnSpc>
                <a:spcAft>
                  <a:spcPts val="600"/>
                </a:spcAft>
                <a:defRPr/>
              </a:pPr>
              <a:r>
                <a:rPr lang="en-US" sz="1300" dirty="0">
                  <a:solidFill>
                    <a:srgbClr val="FFFFFF"/>
                  </a:solidFill>
                  <a:latin typeface="Segoe UI Semibold" panose="020B0702040204020203" pitchFamily="34" charset="0"/>
                </a:rPr>
                <a:t>IoT</a:t>
              </a:r>
            </a:p>
          </p:txBody>
        </p:sp>
      </p:grpSp>
      <p:grpSp>
        <p:nvGrpSpPr>
          <p:cNvPr id="67" name="Group 66">
            <a:extLst>
              <a:ext uri="{FF2B5EF4-FFF2-40B4-BE49-F238E27FC236}">
                <a16:creationId xmlns:a16="http://schemas.microsoft.com/office/drawing/2014/main" id="{83BB3713-1207-47CB-A30D-53D0C0CF436D}"/>
              </a:ext>
            </a:extLst>
          </p:cNvPr>
          <p:cNvGrpSpPr/>
          <p:nvPr/>
        </p:nvGrpSpPr>
        <p:grpSpPr>
          <a:xfrm>
            <a:off x="10517347" y="1683754"/>
            <a:ext cx="1250072" cy="2075419"/>
            <a:chOff x="10320997" y="1899137"/>
            <a:chExt cx="1664677" cy="2597403"/>
          </a:xfrm>
          <a:solidFill>
            <a:srgbClr val="FF0000"/>
          </a:solidFill>
        </p:grpSpPr>
        <p:sp>
          <p:nvSpPr>
            <p:cNvPr id="68" name="Rectangle 67">
              <a:extLst>
                <a:ext uri="{FF2B5EF4-FFF2-40B4-BE49-F238E27FC236}">
                  <a16:creationId xmlns:a16="http://schemas.microsoft.com/office/drawing/2014/main" id="{990206C7-D520-496A-963B-AB65988E8E97}"/>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a:extLst>
                <a:ext uri="{FF2B5EF4-FFF2-40B4-BE49-F238E27FC236}">
                  <a16:creationId xmlns:a16="http://schemas.microsoft.com/office/drawing/2014/main" id="{A629F6F8-5019-4069-B04C-848BE1F86C0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70" name="TextBox 69">
              <a:extLst>
                <a:ext uri="{FF2B5EF4-FFF2-40B4-BE49-F238E27FC236}">
                  <a16:creationId xmlns:a16="http://schemas.microsoft.com/office/drawing/2014/main" id="{880846B0-655B-44B6-8B0B-150F1193F8A9}"/>
                </a:ext>
              </a:extLst>
            </p:cNvPr>
            <p:cNvSpPr txBox="1"/>
            <p:nvPr/>
          </p:nvSpPr>
          <p:spPr>
            <a:xfrm>
              <a:off x="10349321" y="3143062"/>
              <a:ext cx="1592204"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dirty="0">
                  <a:solidFill>
                    <a:srgbClr val="FFFFFF"/>
                  </a:solidFill>
                  <a:latin typeface="Segoe UI Semibold" panose="020B0702040204020203" pitchFamily="34" charset="0"/>
                </a:rPr>
                <a:t>AI</a:t>
              </a:r>
            </a:p>
          </p:txBody>
        </p:sp>
      </p:grpSp>
      <p:grpSp>
        <p:nvGrpSpPr>
          <p:cNvPr id="97" name="Group 96">
            <a:extLst>
              <a:ext uri="{FF2B5EF4-FFF2-40B4-BE49-F238E27FC236}">
                <a16:creationId xmlns:a16="http://schemas.microsoft.com/office/drawing/2014/main" id="{1EE0F69E-D392-46E2-A9D5-2C92CEA26469}"/>
              </a:ext>
            </a:extLst>
          </p:cNvPr>
          <p:cNvGrpSpPr/>
          <p:nvPr/>
        </p:nvGrpSpPr>
        <p:grpSpPr>
          <a:xfrm>
            <a:off x="524763" y="3759173"/>
            <a:ext cx="8732086" cy="2495006"/>
            <a:chOff x="474923" y="2957811"/>
            <a:chExt cx="9253607" cy="3077297"/>
          </a:xfrm>
        </p:grpSpPr>
        <p:sp>
          <p:nvSpPr>
            <p:cNvPr id="99" name="TextBox 98">
              <a:extLst>
                <a:ext uri="{FF2B5EF4-FFF2-40B4-BE49-F238E27FC236}">
                  <a16:creationId xmlns:a16="http://schemas.microsoft.com/office/drawing/2014/main" id="{52768E2C-7B19-4972-B24F-376D4C496B77}"/>
                </a:ext>
              </a:extLst>
            </p:cNvPr>
            <p:cNvSpPr txBox="1"/>
            <p:nvPr/>
          </p:nvSpPr>
          <p:spPr>
            <a:xfrm>
              <a:off x="474923" y="2957811"/>
              <a:ext cx="9253607" cy="3077297"/>
            </a:xfrm>
            <a:prstGeom prst="rect">
              <a:avLst/>
            </a:prstGeom>
            <a:solidFill>
              <a:schemeClr val="accent1">
                <a:lumMod val="75000"/>
              </a:schemeClr>
            </a:solidFill>
          </p:spPr>
          <p:txBody>
            <a:bodyPr wrap="square" lIns="238950" tIns="191159" rIns="238950" bIns="19115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751">
                <a:defRPr/>
              </a:pPr>
              <a:endParaRPr lang="en-US" sz="1333" b="1" dirty="0">
                <a:solidFill>
                  <a:srgbClr val="FFFFFF"/>
                </a:solidFill>
                <a:latin typeface="Segoe UI"/>
              </a:endParaRPr>
            </a:p>
          </p:txBody>
        </p:sp>
        <p:sp>
          <p:nvSpPr>
            <p:cNvPr id="100" name="TextBox 99">
              <a:extLst>
                <a:ext uri="{FF2B5EF4-FFF2-40B4-BE49-F238E27FC236}">
                  <a16:creationId xmlns:a16="http://schemas.microsoft.com/office/drawing/2014/main" id="{4938539F-DDDA-4183-87BF-0526D5D21645}"/>
                </a:ext>
              </a:extLst>
            </p:cNvPr>
            <p:cNvSpPr txBox="1"/>
            <p:nvPr/>
          </p:nvSpPr>
          <p:spPr>
            <a:xfrm>
              <a:off x="3762304" y="5408884"/>
              <a:ext cx="2688627" cy="382081"/>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dirty="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101" name="TextBox 100">
              <a:extLst>
                <a:ext uri="{FF2B5EF4-FFF2-40B4-BE49-F238E27FC236}">
                  <a16:creationId xmlns:a16="http://schemas.microsoft.com/office/drawing/2014/main" id="{4ECBC503-3A76-45BA-9A6D-A333E382EF0C}"/>
                </a:ext>
              </a:extLst>
            </p:cNvPr>
            <p:cNvSpPr txBox="1"/>
            <p:nvPr/>
          </p:nvSpPr>
          <p:spPr>
            <a:xfrm>
              <a:off x="6759530" y="5408884"/>
              <a:ext cx="2626177" cy="382081"/>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dirty="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102" name="TextBox 101">
              <a:extLst>
                <a:ext uri="{FF2B5EF4-FFF2-40B4-BE49-F238E27FC236}">
                  <a16:creationId xmlns:a16="http://schemas.microsoft.com/office/drawing/2014/main" id="{A3561CBE-8A8A-4CF2-9004-41871D7D0E6F}"/>
                </a:ext>
              </a:extLst>
            </p:cNvPr>
            <p:cNvSpPr txBox="1"/>
            <p:nvPr/>
          </p:nvSpPr>
          <p:spPr>
            <a:xfrm>
              <a:off x="819096" y="5408885"/>
              <a:ext cx="2634609" cy="394116"/>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dirty="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103" name="TextBox 102">
              <a:extLst>
                <a:ext uri="{FF2B5EF4-FFF2-40B4-BE49-F238E27FC236}">
                  <a16:creationId xmlns:a16="http://schemas.microsoft.com/office/drawing/2014/main" id="{277CB0A4-0F05-466C-A74E-540890CB27D3}"/>
                </a:ext>
              </a:extLst>
            </p:cNvPr>
            <p:cNvSpPr txBox="1"/>
            <p:nvPr/>
          </p:nvSpPr>
          <p:spPr>
            <a:xfrm>
              <a:off x="525249" y="3561539"/>
              <a:ext cx="9162736" cy="1149498"/>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751">
                <a:defRPr/>
              </a:pPr>
              <a:r>
                <a:rPr lang="en-US" sz="1333" dirty="0">
                  <a:solidFill>
                    <a:srgbClr val="FFFFFF"/>
                  </a:solidFill>
                  <a:latin typeface="Segoe UI Semibold" panose="020B0702040204020203" pitchFamily="34" charset="0"/>
                  <a:cs typeface="Segoe UI Semibold" panose="020B0702040204020203" pitchFamily="34" charset="0"/>
                </a:rPr>
                <a:t>LIBRARIES</a:t>
              </a:r>
              <a:endParaRPr lang="en-US" sz="1067" dirty="0">
                <a:solidFill>
                  <a:srgbClr val="FFFFFF"/>
                </a:solidFill>
                <a:latin typeface="Segoe UI Semibold" panose="020B0702040204020203" pitchFamily="34" charset="0"/>
                <a:cs typeface="Segoe UI Semibold" panose="020B0702040204020203" pitchFamily="34" charset="0"/>
              </a:endParaRPr>
            </a:p>
          </p:txBody>
        </p:sp>
        <p:sp>
          <p:nvSpPr>
            <p:cNvPr id="104" name="Rectangle 103">
              <a:extLst>
                <a:ext uri="{FF2B5EF4-FFF2-40B4-BE49-F238E27FC236}">
                  <a16:creationId xmlns:a16="http://schemas.microsoft.com/office/drawing/2014/main" id="{45A69D42-C769-429F-833C-FEBE0B0A9C6C}"/>
                </a:ext>
              </a:extLst>
            </p:cNvPr>
            <p:cNvSpPr/>
            <p:nvPr/>
          </p:nvSpPr>
          <p:spPr>
            <a:xfrm>
              <a:off x="549899" y="4949462"/>
              <a:ext cx="9162736" cy="366779"/>
            </a:xfrm>
            <a:prstGeom prst="rect">
              <a:avLst/>
            </a:prstGeom>
          </p:spPr>
          <p:txBody>
            <a:bodyPr wrap="square">
              <a:spAutoFit/>
            </a:bodyPr>
            <a:lstStyle/>
            <a:p>
              <a:pPr algn="ctr" defTabSz="913556">
                <a:defRPr/>
              </a:pPr>
              <a:r>
                <a:rPr lang="en-US" sz="1333" b="1" kern="0" dirty="0">
                  <a:solidFill>
                    <a:srgbClr val="FFFFFF"/>
                  </a:solidFill>
                  <a:latin typeface="Segoe UI Semibold" panose="020B0702040204020203" pitchFamily="34" charset="0"/>
                  <a:cs typeface="Segoe UI Semibold" panose="020B0702040204020203" pitchFamily="34" charset="0"/>
                </a:rPr>
                <a:t>INFRASTRUCTURE</a:t>
              </a:r>
              <a:endParaRPr lang="en-US" sz="1732" dirty="0">
                <a:solidFill>
                  <a:srgbClr val="505050"/>
                </a:solidFill>
                <a:latin typeface="Segoe UI Semibold" panose="020B0702040204020203" pitchFamily="34" charset="0"/>
                <a:cs typeface="Segoe UI Semibold" panose="020B0702040204020203" pitchFamily="34" charset="0"/>
              </a:endParaRPr>
            </a:p>
          </p:txBody>
        </p:sp>
      </p:grpSp>
      <p:sp>
        <p:nvSpPr>
          <p:cNvPr id="98" name="Rectangle 97">
            <a:extLst>
              <a:ext uri="{FF2B5EF4-FFF2-40B4-BE49-F238E27FC236}">
                <a16:creationId xmlns:a16="http://schemas.microsoft.com/office/drawing/2014/main" id="{A59CCAF3-D916-40E9-9076-09DC5F61C3F4}"/>
              </a:ext>
            </a:extLst>
          </p:cNvPr>
          <p:cNvSpPr/>
          <p:nvPr/>
        </p:nvSpPr>
        <p:spPr>
          <a:xfrm>
            <a:off x="592361" y="3844341"/>
            <a:ext cx="8677562" cy="350839"/>
          </a:xfrm>
          <a:prstGeom prst="rect">
            <a:avLst/>
          </a:prstGeom>
        </p:spPr>
        <p:txBody>
          <a:bodyPr wrap="square">
            <a:spAutoFit/>
          </a:bodyPr>
          <a:lstStyle/>
          <a:p>
            <a:pPr algn="ctr" defTabSz="913751">
              <a:lnSpc>
                <a:spcPct val="90000"/>
              </a:lnSpc>
              <a:defRPr/>
            </a:pPr>
            <a:r>
              <a:rPr lang="en-US" sz="1866" b="1" kern="0" dirty="0">
                <a:solidFill>
                  <a:srgbClr val="FFFFFF"/>
                </a:solidFill>
                <a:latin typeface="Segoe UI"/>
                <a:cs typeface="Segoe UI Semibold" panose="020B0702040204020203" pitchFamily="34" charset="0"/>
              </a:rPr>
              <a:t>.NET CORE</a:t>
            </a:r>
          </a:p>
        </p:txBody>
      </p:sp>
      <p:sp>
        <p:nvSpPr>
          <p:cNvPr id="96" name="TextBox 95">
            <a:extLst>
              <a:ext uri="{FF2B5EF4-FFF2-40B4-BE49-F238E27FC236}">
                <a16:creationId xmlns:a16="http://schemas.microsoft.com/office/drawing/2014/main" id="{33E88C77-00DC-495A-87CC-40B91FB9F006}"/>
              </a:ext>
            </a:extLst>
          </p:cNvPr>
          <p:cNvSpPr txBox="1"/>
          <p:nvPr/>
        </p:nvSpPr>
        <p:spPr>
          <a:xfrm>
            <a:off x="563022" y="5246105"/>
            <a:ext cx="8655568" cy="898661"/>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751">
              <a:defRPr/>
            </a:pPr>
            <a:endParaRPr lang="en-US" sz="1067" dirty="0">
              <a:solidFill>
                <a:srgbClr val="FFFFFF"/>
              </a:solidFill>
              <a:latin typeface="Segoe UI"/>
            </a:endParaRPr>
          </a:p>
        </p:txBody>
      </p:sp>
      <p:sp>
        <p:nvSpPr>
          <p:cNvPr id="5" name="TextBox 4">
            <a:extLst>
              <a:ext uri="{FF2B5EF4-FFF2-40B4-BE49-F238E27FC236}">
                <a16:creationId xmlns:a16="http://schemas.microsoft.com/office/drawing/2014/main" id="{8A77A195-84C3-465C-8340-5634BF1EEE55}"/>
              </a:ext>
            </a:extLst>
          </p:cNvPr>
          <p:cNvSpPr txBox="1"/>
          <p:nvPr/>
        </p:nvSpPr>
        <p:spPr>
          <a:xfrm>
            <a:off x="3335664" y="288092"/>
            <a:ext cx="2173580" cy="1043091"/>
          </a:xfrm>
          <a:prstGeom prst="rect">
            <a:avLst/>
          </a:prstGeom>
          <a:noFill/>
        </p:spPr>
        <p:txBody>
          <a:bodyPr wrap="square" lIns="182832" tIns="146266" rIns="182832" bIns="146266" rtlCol="0">
            <a:spAutoFit/>
          </a:bodyPr>
          <a:lstStyle/>
          <a:p>
            <a:pPr defTabSz="914126">
              <a:lnSpc>
                <a:spcPct val="90000"/>
              </a:lnSpc>
              <a:spcAft>
                <a:spcPts val="600"/>
              </a:spcAft>
              <a:defRPr/>
            </a:pPr>
            <a:r>
              <a:rPr lang="en-US" sz="5398" dirty="0">
                <a:latin typeface="Segoe UI"/>
              </a:rPr>
              <a:t>3</a:t>
            </a:r>
          </a:p>
        </p:txBody>
      </p:sp>
      <p:sp>
        <p:nvSpPr>
          <p:cNvPr id="71" name="Rectangle 70">
            <a:extLst>
              <a:ext uri="{FF2B5EF4-FFF2-40B4-BE49-F238E27FC236}">
                <a16:creationId xmlns:a16="http://schemas.microsoft.com/office/drawing/2014/main" id="{45C7ED1A-6941-4155-ADD9-06D71EDCBC71}"/>
              </a:ext>
            </a:extLst>
          </p:cNvPr>
          <p:cNvSpPr/>
          <p:nvPr/>
        </p:nvSpPr>
        <p:spPr>
          <a:xfrm>
            <a:off x="535471" y="3848190"/>
            <a:ext cx="8677562" cy="350839"/>
          </a:xfrm>
          <a:prstGeom prst="rect">
            <a:avLst/>
          </a:prstGeom>
        </p:spPr>
        <p:txBody>
          <a:bodyPr wrap="square">
            <a:spAutoFit/>
          </a:bodyPr>
          <a:lstStyle/>
          <a:p>
            <a:pPr algn="ctr" defTabSz="913751">
              <a:lnSpc>
                <a:spcPct val="90000"/>
              </a:lnSpc>
              <a:defRPr/>
            </a:pPr>
            <a:r>
              <a:rPr lang="en-US" sz="1866" b="1" kern="0" dirty="0">
                <a:latin typeface="Segoe UI"/>
                <a:cs typeface="Segoe UI Semibold" panose="020B0702040204020203" pitchFamily="34" charset="0"/>
              </a:rPr>
              <a:t>.NET CORE 3</a:t>
            </a:r>
          </a:p>
        </p:txBody>
      </p:sp>
      <p:sp>
        <p:nvSpPr>
          <p:cNvPr id="6" name="TextBox 5">
            <a:extLst>
              <a:ext uri="{FF2B5EF4-FFF2-40B4-BE49-F238E27FC236}">
                <a16:creationId xmlns:a16="http://schemas.microsoft.com/office/drawing/2014/main" id="{C11484CA-2EEA-490D-A82D-D4F2D2970661}"/>
              </a:ext>
            </a:extLst>
          </p:cNvPr>
          <p:cNvSpPr txBox="1"/>
          <p:nvPr/>
        </p:nvSpPr>
        <p:spPr>
          <a:xfrm>
            <a:off x="6885259" y="1967342"/>
            <a:ext cx="4122462" cy="1218478"/>
          </a:xfrm>
          <a:prstGeom prst="rect">
            <a:avLst/>
          </a:prstGeom>
          <a:noFill/>
          <a:ln>
            <a:noFill/>
          </a:ln>
        </p:spPr>
        <p:txBody>
          <a:bodyPr wrap="square" lIns="182832" tIns="146266" rIns="182832" bIns="146266" rtlCol="0">
            <a:spAutoFit/>
          </a:bodyPr>
          <a:lstStyle/>
          <a:p>
            <a:pPr defTabSz="914126">
              <a:defRPr/>
            </a:pPr>
            <a:r>
              <a:rPr lang="en-US" sz="1999" dirty="0">
                <a:latin typeface="Segoe UI"/>
              </a:rPr>
              <a:t>.NET Core 3 expands supported workloads to include Windows Desktop, IoT &amp; AI</a:t>
            </a:r>
          </a:p>
        </p:txBody>
      </p:sp>
      <p:sp>
        <p:nvSpPr>
          <p:cNvPr id="38" name="TextBox 37">
            <a:extLst>
              <a:ext uri="{FF2B5EF4-FFF2-40B4-BE49-F238E27FC236}">
                <a16:creationId xmlns:a16="http://schemas.microsoft.com/office/drawing/2014/main" id="{B33D9E61-6F8E-4DCE-A51A-C3C13CC7E6F3}"/>
              </a:ext>
            </a:extLst>
          </p:cNvPr>
          <p:cNvSpPr txBox="1"/>
          <p:nvPr/>
        </p:nvSpPr>
        <p:spPr>
          <a:xfrm>
            <a:off x="3335664" y="279644"/>
            <a:ext cx="2173580" cy="1043091"/>
          </a:xfrm>
          <a:prstGeom prst="rect">
            <a:avLst/>
          </a:prstGeom>
          <a:noFill/>
        </p:spPr>
        <p:txBody>
          <a:bodyPr wrap="square" lIns="182832" tIns="146266" rIns="182832" bIns="146266" rtlCol="0">
            <a:spAutoFit/>
          </a:bodyPr>
          <a:lstStyle/>
          <a:p>
            <a:pPr defTabSz="914126">
              <a:lnSpc>
                <a:spcPct val="90000"/>
              </a:lnSpc>
              <a:spcAft>
                <a:spcPts val="600"/>
              </a:spcAft>
              <a:defRPr/>
            </a:pPr>
            <a:r>
              <a:rPr lang="en-US" sz="5398" dirty="0">
                <a:latin typeface="Segoe UI Light"/>
              </a:rPr>
              <a:t>2</a:t>
            </a:r>
          </a:p>
        </p:txBody>
      </p:sp>
      <p:sp>
        <p:nvSpPr>
          <p:cNvPr id="39" name="TextBox 38">
            <a:extLst>
              <a:ext uri="{FF2B5EF4-FFF2-40B4-BE49-F238E27FC236}">
                <a16:creationId xmlns:a16="http://schemas.microsoft.com/office/drawing/2014/main" id="{36EEE1F2-2706-4691-B7AA-F268766670E0}"/>
              </a:ext>
            </a:extLst>
          </p:cNvPr>
          <p:cNvSpPr txBox="1"/>
          <p:nvPr/>
        </p:nvSpPr>
        <p:spPr>
          <a:xfrm>
            <a:off x="3358158" y="2097042"/>
            <a:ext cx="5866845" cy="7077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defTabSz="914126">
              <a:defRPr/>
            </a:pPr>
            <a:r>
              <a:rPr lang="en-US" sz="1999" dirty="0">
                <a:solidFill>
                  <a:schemeClr val="tx1"/>
                </a:solidFill>
                <a:latin typeface="Segoe UI" panose="020B0502040204020203" pitchFamily="34" charset="0"/>
                <a:cs typeface="Segoe UI" panose="020B0502040204020203" pitchFamily="34" charset="0"/>
              </a:rPr>
              <a:t>.NET Core is perfectly suited for the requirements of cloud-native, cross-platform workloads</a:t>
            </a:r>
          </a:p>
        </p:txBody>
      </p:sp>
    </p:spTree>
    <p:extLst>
      <p:ext uri="{BB962C8B-B14F-4D97-AF65-F5344CB8AC3E}">
        <p14:creationId xmlns:p14="http://schemas.microsoft.com/office/powerpoint/2010/main" val="2173632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xit" presetSubtype="0" fill="hold" grpId="0" nodeType="withEffect">
                                  <p:stCondLst>
                                    <p:cond delay="0"/>
                                  </p:stCondLst>
                                  <p:childTnLst>
                                    <p:animEffect transition="out" filter="fade">
                                      <p:cBhvr>
                                        <p:cTn id="9" dur="500"/>
                                        <p:tgtEl>
                                          <p:spTgt spid="39"/>
                                        </p:tgtEl>
                                      </p:cBhvr>
                                    </p:animEffect>
                                    <p:set>
                                      <p:cBhvr>
                                        <p:cTn id="10" dur="1" fill="hold">
                                          <p:stCondLst>
                                            <p:cond delay="499"/>
                                          </p:stCondLst>
                                        </p:cTn>
                                        <p:tgtEl>
                                          <p:spTgt spid="3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8"/>
                                        </p:tgtEl>
                                      </p:cBhvr>
                                    </p:animEffect>
                                    <p:set>
                                      <p:cBhvr>
                                        <p:cTn id="13" dur="1" fill="hold">
                                          <p:stCondLst>
                                            <p:cond delay="499"/>
                                          </p:stCondLst>
                                        </p:cTn>
                                        <p:tgtEl>
                                          <p:spTgt spid="38"/>
                                        </p:tgtEl>
                                        <p:attrNameLst>
                                          <p:attrName>style.visibility</p:attrName>
                                        </p:attrNameLst>
                                      </p:cBhvr>
                                      <p:to>
                                        <p:strVal val="hidden"/>
                                      </p:to>
                                    </p:set>
                                  </p:childTnLst>
                                </p:cTn>
                              </p:par>
                              <p:par>
                                <p:cTn id="14" presetID="35" presetClass="path" presetSubtype="0" accel="50000" decel="50000" fill="hold" nodeType="withEffect">
                                  <p:stCondLst>
                                    <p:cond delay="0"/>
                                  </p:stCondLst>
                                  <p:childTnLst>
                                    <p:animMotion origin="layout" path="M 0.00183 -0.00162 L -0.40885 -0.00254 " pathEditMode="relative" rAng="0" ptsTypes="AA">
                                      <p:cBhvr>
                                        <p:cTn id="15" dur="1000" fill="hold"/>
                                        <p:tgtEl>
                                          <p:spTgt spid="42"/>
                                        </p:tgtEl>
                                        <p:attrNameLst>
                                          <p:attrName>ppt_x</p:attrName>
                                          <p:attrName>ppt_y</p:attrName>
                                        </p:attrNameLst>
                                      </p:cBhvr>
                                      <p:rCtr x="-20534" y="-46"/>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35" presetClass="path" presetSubtype="0" accel="50000" decel="50000" fill="hold" nodeType="withEffect">
                                  <p:stCondLst>
                                    <p:cond delay="0"/>
                                  </p:stCondLst>
                                  <p:childTnLst>
                                    <p:animMotion origin="layout" path="M -0.00456 -0.00324 L -0.41068 -0.00023 " pathEditMode="relative" rAng="0" ptsTypes="AA">
                                      <p:cBhvr>
                                        <p:cTn id="21" dur="1000" fill="hold"/>
                                        <p:tgtEl>
                                          <p:spTgt spid="63"/>
                                        </p:tgtEl>
                                        <p:attrNameLst>
                                          <p:attrName>ppt_x</p:attrName>
                                          <p:attrName>ppt_y</p:attrName>
                                        </p:attrNameLst>
                                      </p:cBhvr>
                                      <p:rCtr x="-20313" y="139"/>
                                    </p:animMotion>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fade">
                                      <p:cBhvr>
                                        <p:cTn id="25" dur="500"/>
                                        <p:tgtEl>
                                          <p:spTgt spid="67"/>
                                        </p:tgtEl>
                                      </p:cBhvr>
                                    </p:animEffect>
                                  </p:childTnLst>
                                </p:cTn>
                              </p:par>
                              <p:par>
                                <p:cTn id="26" presetID="35" presetClass="path" presetSubtype="0" accel="50000" decel="50000" fill="hold" nodeType="withEffect">
                                  <p:stCondLst>
                                    <p:cond delay="0"/>
                                  </p:stCondLst>
                                  <p:childTnLst>
                                    <p:animMotion origin="layout" path="M -2.5E-6 -0.00486 L -0.41601 7.40741E-7 " pathEditMode="relative" rAng="0" ptsTypes="AA">
                                      <p:cBhvr>
                                        <p:cTn id="27" dur="1000" fill="hold"/>
                                        <p:tgtEl>
                                          <p:spTgt spid="67"/>
                                        </p:tgtEl>
                                        <p:attrNameLst>
                                          <p:attrName>ppt_x</p:attrName>
                                          <p:attrName>ppt_y</p:attrName>
                                        </p:attrNameLst>
                                      </p:cBhvr>
                                      <p:rCtr x="-20807" y="231"/>
                                    </p:animMotion>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xit" presetSubtype="0" fill="hold" grpId="0" nodeType="withEffect">
                                  <p:stCondLst>
                                    <p:cond delay="0"/>
                                  </p:stCondLst>
                                  <p:childTnLst>
                                    <p:animEffect transition="out" filter="fade">
                                      <p:cBhvr>
                                        <p:cTn id="33" dur="500"/>
                                        <p:tgtEl>
                                          <p:spTgt spid="98"/>
                                        </p:tgtEl>
                                      </p:cBhvr>
                                    </p:animEffect>
                                    <p:set>
                                      <p:cBhvr>
                                        <p:cTn id="34" dur="1" fill="hold">
                                          <p:stCondLst>
                                            <p:cond delay="499"/>
                                          </p:stCondLst>
                                        </p:cTn>
                                        <p:tgtEl>
                                          <p:spTgt spid="9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5" grpId="0"/>
      <p:bldP spid="71" grpId="0"/>
      <p:bldP spid="6" grpId="0"/>
      <p:bldP spid="38" grpId="0"/>
      <p:bldP spid="3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2CDECC-ACED-4BFA-A8DE-4580F60D90D2}"/>
              </a:ext>
            </a:extLst>
          </p:cNvPr>
          <p:cNvSpPr>
            <a:spLocks noGrp="1"/>
          </p:cNvSpPr>
          <p:nvPr>
            <p:ph type="title"/>
          </p:nvPr>
        </p:nvSpPr>
        <p:spPr/>
        <p:txBody>
          <a:bodyPr/>
          <a:lstStyle/>
          <a:p>
            <a:r>
              <a:rPr lang="en-US" dirty="0">
                <a:solidFill>
                  <a:schemeClr val="tx1"/>
                </a:solidFill>
                <a:latin typeface="+mj-lt"/>
              </a:rPr>
              <a:t>.NET Core 3 Desktop Improvements</a:t>
            </a:r>
          </a:p>
        </p:txBody>
      </p:sp>
      <p:sp>
        <p:nvSpPr>
          <p:cNvPr id="5" name="Content Placeholder 4">
            <a:extLst>
              <a:ext uri="{FF2B5EF4-FFF2-40B4-BE49-F238E27FC236}">
                <a16:creationId xmlns:a16="http://schemas.microsoft.com/office/drawing/2014/main" id="{FB91E139-349E-4782-99B7-5835C924772E}"/>
              </a:ext>
            </a:extLst>
          </p:cNvPr>
          <p:cNvSpPr>
            <a:spLocks noGrp="1"/>
          </p:cNvSpPr>
          <p:nvPr>
            <p:ph idx="1"/>
          </p:nvPr>
        </p:nvSpPr>
        <p:spPr>
          <a:xfrm>
            <a:off x="269171" y="1189762"/>
            <a:ext cx="11650486" cy="3724481"/>
          </a:xfrm>
        </p:spPr>
        <p:txBody>
          <a:bodyPr/>
          <a:lstStyle/>
          <a:p>
            <a:pPr>
              <a:buFont typeface="Arial" panose="020B0604020202020204" pitchFamily="34" charset="0"/>
              <a:buChar char="•"/>
            </a:pPr>
            <a:r>
              <a:rPr lang="en-US" dirty="0">
                <a:latin typeface="+mj-lt"/>
              </a:rPr>
              <a:t>.NET Core 3 supports WinForms and WPF frameworks</a:t>
            </a:r>
          </a:p>
          <a:p>
            <a:pPr lvl="1">
              <a:buFont typeface="Arial" panose="020B0604020202020204" pitchFamily="34" charset="0"/>
              <a:buChar char="•"/>
            </a:pPr>
            <a:r>
              <a:rPr lang="en-US" dirty="0">
                <a:latin typeface="+mj-lt"/>
              </a:rPr>
              <a:t>XAML Islands - WinForms &amp; WPF can host UWP</a:t>
            </a:r>
          </a:p>
          <a:p>
            <a:pPr lvl="1">
              <a:buFont typeface="Arial" panose="020B0604020202020204" pitchFamily="34" charset="0"/>
              <a:buChar char="•"/>
            </a:pPr>
            <a:r>
              <a:rPr lang="en-US" dirty="0">
                <a:latin typeface="+mj-lt"/>
              </a:rPr>
              <a:t>XAML Controls – WinForms &amp; WPF browser and media UWP controls</a:t>
            </a:r>
          </a:p>
          <a:p>
            <a:pPr lvl="1">
              <a:buFont typeface="Arial" panose="020B0604020202020204" pitchFamily="34" charset="0"/>
              <a:buChar char="•"/>
            </a:pPr>
            <a:r>
              <a:rPr lang="en-US" dirty="0">
                <a:latin typeface="+mj-lt"/>
              </a:rPr>
              <a:t>High DPI fixes for WinForms</a:t>
            </a:r>
          </a:p>
          <a:p>
            <a:pPr>
              <a:buFont typeface="Arial" panose="020B0604020202020204" pitchFamily="34" charset="0"/>
              <a:buChar char="•"/>
            </a:pPr>
            <a:r>
              <a:rPr lang="en-US" dirty="0">
                <a:latin typeface="+mj-lt"/>
              </a:rPr>
              <a:t>Access to all the Windows 10 API’s</a:t>
            </a:r>
          </a:p>
          <a:p>
            <a:pPr>
              <a:buFont typeface="Arial" panose="020B0604020202020204" pitchFamily="34" charset="0"/>
              <a:buChar char="•"/>
            </a:pPr>
            <a:r>
              <a:rPr lang="en-US" dirty="0">
                <a:latin typeface="+mj-lt"/>
              </a:rPr>
              <a:t>NET Core App Bundler</a:t>
            </a:r>
          </a:p>
          <a:p>
            <a:pPr lvl="1">
              <a:buFont typeface="Arial" panose="020B0604020202020204" pitchFamily="34" charset="0"/>
              <a:buChar char="•"/>
            </a:pPr>
            <a:r>
              <a:rPr lang="en-US" dirty="0">
                <a:latin typeface="+mj-lt"/>
              </a:rPr>
              <a:t>Precompiled, fast startup</a:t>
            </a:r>
          </a:p>
          <a:p>
            <a:pPr lvl="1">
              <a:buFont typeface="Arial" panose="020B0604020202020204" pitchFamily="34" charset="0"/>
              <a:buChar char="•"/>
            </a:pPr>
            <a:r>
              <a:rPr lang="en-US" dirty="0">
                <a:latin typeface="+mj-lt"/>
              </a:rPr>
              <a:t>Small apps by removing unused dependencies, link away unused IL</a:t>
            </a:r>
          </a:p>
          <a:p>
            <a:pPr lvl="1">
              <a:buFont typeface="Arial" panose="020B0604020202020204" pitchFamily="34" charset="0"/>
              <a:buChar char="•"/>
            </a:pPr>
            <a:r>
              <a:rPr lang="en-US" dirty="0">
                <a:latin typeface="+mj-lt"/>
              </a:rPr>
              <a:t>Single self-contained .exe</a:t>
            </a:r>
          </a:p>
        </p:txBody>
      </p:sp>
    </p:spTree>
    <p:extLst>
      <p:ext uri="{BB962C8B-B14F-4D97-AF65-F5344CB8AC3E}">
        <p14:creationId xmlns:p14="http://schemas.microsoft.com/office/powerpoint/2010/main" val="26470353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DBCA-AB26-4303-B614-5F8B773D3DE1}"/>
              </a:ext>
            </a:extLst>
          </p:cNvPr>
          <p:cNvSpPr>
            <a:spLocks noGrp="1"/>
          </p:cNvSpPr>
          <p:nvPr>
            <p:ph type="title"/>
          </p:nvPr>
        </p:nvSpPr>
        <p:spPr/>
        <p:txBody>
          <a:bodyPr/>
          <a:lstStyle/>
          <a:p>
            <a:r>
              <a:rPr lang="en-US" dirty="0">
                <a:solidFill>
                  <a:schemeClr val="tx1"/>
                </a:solidFill>
                <a:latin typeface="+mj-lt"/>
              </a:rPr>
              <a:t>Why Windows Desktop on .NET Core?</a:t>
            </a:r>
          </a:p>
        </p:txBody>
      </p:sp>
      <p:sp>
        <p:nvSpPr>
          <p:cNvPr id="3" name="Content Placeholder 2">
            <a:extLst>
              <a:ext uri="{FF2B5EF4-FFF2-40B4-BE49-F238E27FC236}">
                <a16:creationId xmlns:a16="http://schemas.microsoft.com/office/drawing/2014/main" id="{74914629-C364-480F-8E7F-83A49E6DA1A8}"/>
              </a:ext>
            </a:extLst>
          </p:cNvPr>
          <p:cNvSpPr>
            <a:spLocks noGrp="1"/>
          </p:cNvSpPr>
          <p:nvPr>
            <p:ph idx="1"/>
          </p:nvPr>
        </p:nvSpPr>
        <p:spPr>
          <a:xfrm>
            <a:off x="269171" y="1189762"/>
            <a:ext cx="11650486" cy="1809213"/>
          </a:xfrm>
        </p:spPr>
        <p:txBody>
          <a:bodyPr/>
          <a:lstStyle/>
          <a:p>
            <a:pPr>
              <a:buFont typeface="Arial" panose="020B0604020202020204" pitchFamily="34" charset="0"/>
              <a:buChar char="•"/>
            </a:pPr>
            <a:r>
              <a:rPr lang="en-US" dirty="0">
                <a:latin typeface="+mj-lt"/>
              </a:rPr>
              <a:t>Side by side</a:t>
            </a:r>
          </a:p>
          <a:p>
            <a:pPr>
              <a:buFont typeface="Arial" panose="020B0604020202020204" pitchFamily="34" charset="0"/>
              <a:buChar char="•"/>
            </a:pPr>
            <a:r>
              <a:rPr lang="en-US" dirty="0">
                <a:latin typeface="+mj-lt"/>
              </a:rPr>
              <a:t>Machine global or app local framework</a:t>
            </a:r>
          </a:p>
          <a:p>
            <a:pPr>
              <a:buFont typeface="Arial" panose="020B0604020202020204" pitchFamily="34" charset="0"/>
              <a:buChar char="•"/>
            </a:pPr>
            <a:r>
              <a:rPr lang="en-US" dirty="0">
                <a:latin typeface="+mj-lt"/>
              </a:rPr>
              <a:t>Core runtime and API improvements</a:t>
            </a:r>
          </a:p>
          <a:p>
            <a:pPr>
              <a:buFont typeface="Arial" panose="020B0604020202020204" pitchFamily="34" charset="0"/>
              <a:buChar char="•"/>
            </a:pPr>
            <a:r>
              <a:rPr lang="en-US" dirty="0">
                <a:latin typeface="+mj-lt"/>
              </a:rPr>
              <a:t>SDK based .</a:t>
            </a:r>
            <a:r>
              <a:rPr lang="en-US" dirty="0" err="1">
                <a:latin typeface="+mj-lt"/>
              </a:rPr>
              <a:t>csproj</a:t>
            </a:r>
            <a:r>
              <a:rPr lang="en-US" dirty="0">
                <a:latin typeface="+mj-lt"/>
              </a:rPr>
              <a:t> project system</a:t>
            </a:r>
          </a:p>
        </p:txBody>
      </p:sp>
    </p:spTree>
    <p:extLst>
      <p:ext uri="{BB962C8B-B14F-4D97-AF65-F5344CB8AC3E}">
        <p14:creationId xmlns:p14="http://schemas.microsoft.com/office/powerpoint/2010/main" val="3732866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D97F-452D-4EB5-A0E7-DBA136EA8DA9}"/>
              </a:ext>
            </a:extLst>
          </p:cNvPr>
          <p:cNvSpPr>
            <a:spLocks noGrp="1"/>
          </p:cNvSpPr>
          <p:nvPr>
            <p:ph type="title" idx="4294967295"/>
          </p:nvPr>
        </p:nvSpPr>
        <p:spPr>
          <a:xfrm>
            <a:off x="1631525" y="1521282"/>
            <a:ext cx="8925775" cy="1661993"/>
          </a:xfrm>
          <a:ln>
            <a:noFill/>
          </a:ln>
        </p:spPr>
        <p:txBody>
          <a:bodyPr/>
          <a:lstStyle/>
          <a:p>
            <a:pPr algn="ctr"/>
            <a:r>
              <a:rPr lang="en-US" sz="6000" dirty="0">
                <a:solidFill>
                  <a:schemeClr val="bg1"/>
                </a:solidFill>
              </a:rPr>
              <a:t>.NET Core 3.0 Preview</a:t>
            </a:r>
            <a:br>
              <a:rPr lang="en-US" sz="6000" dirty="0">
                <a:solidFill>
                  <a:schemeClr val="bg1"/>
                </a:solidFill>
              </a:rPr>
            </a:br>
            <a:r>
              <a:rPr lang="en-US" sz="6000" dirty="0">
                <a:solidFill>
                  <a:schemeClr val="bg1"/>
                </a:solidFill>
              </a:rPr>
              <a:t>Later This Year</a:t>
            </a:r>
            <a:endParaRPr lang="en-US" dirty="0">
              <a:solidFill>
                <a:schemeClr val="bg1"/>
              </a:solidFill>
            </a:endParaRPr>
          </a:p>
        </p:txBody>
      </p:sp>
    </p:spTree>
    <p:extLst>
      <p:ext uri="{BB962C8B-B14F-4D97-AF65-F5344CB8AC3E}">
        <p14:creationId xmlns:p14="http://schemas.microsoft.com/office/powerpoint/2010/main" val="28457706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Resources</a:t>
            </a:r>
          </a:p>
        </p:txBody>
      </p:sp>
      <p:sp>
        <p:nvSpPr>
          <p:cNvPr id="3" name="Content Placeholder 2"/>
          <p:cNvSpPr>
            <a:spLocks noGrp="1"/>
          </p:cNvSpPr>
          <p:nvPr>
            <p:ph type="body" sz="quarter" idx="10"/>
          </p:nvPr>
        </p:nvSpPr>
        <p:spPr>
          <a:xfrm>
            <a:off x="269170" y="1457401"/>
            <a:ext cx="11652043" cy="4989253"/>
          </a:xfrm>
        </p:spPr>
        <p:txBody>
          <a:bodyPr/>
          <a:lstStyle/>
          <a:p>
            <a:pPr marL="0" lvl="1" indent="0">
              <a:spcBef>
                <a:spcPts val="2940"/>
              </a:spcBef>
              <a:buNone/>
            </a:pPr>
            <a:r>
              <a:rPr lang="en-US" dirty="0">
                <a:solidFill>
                  <a:schemeClr val="tx1"/>
                </a:solidFill>
                <a:latin typeface="+mj-lt"/>
              </a:rPr>
              <a:t>.</a:t>
            </a:r>
            <a:r>
              <a:rPr lang="en-US">
                <a:solidFill>
                  <a:schemeClr val="tx1"/>
                </a:solidFill>
                <a:latin typeface="+mj-lt"/>
              </a:rPr>
              <a:t>NET Core </a:t>
            </a:r>
            <a:r>
              <a:rPr lang="en-US" dirty="0">
                <a:solidFill>
                  <a:schemeClr val="tx1"/>
                </a:solidFill>
                <a:latin typeface="+mj-lt"/>
              </a:rPr>
              <a:t>SDK</a:t>
            </a:r>
          </a:p>
          <a:p>
            <a:pPr marL="0" lvl="1" indent="0">
              <a:spcBef>
                <a:spcPts val="294"/>
              </a:spcBef>
              <a:buNone/>
            </a:pPr>
            <a:r>
              <a:rPr lang="en-US" sz="1960" dirty="0">
                <a:solidFill>
                  <a:schemeClr val="tx1"/>
                </a:solidFill>
                <a:hlinkClick r:id="rId3"/>
              </a:rPr>
              <a:t>https://www.microsoft.com/net/core/</a:t>
            </a:r>
            <a:endParaRPr lang="en-US" sz="1960" dirty="0">
              <a:solidFill>
                <a:schemeClr val="tx1"/>
              </a:solidFill>
            </a:endParaRPr>
          </a:p>
          <a:p>
            <a:pPr marL="0" lvl="1" indent="0">
              <a:spcBef>
                <a:spcPts val="2940"/>
              </a:spcBef>
              <a:buNone/>
            </a:pPr>
            <a:r>
              <a:rPr lang="en-US" dirty="0">
                <a:solidFill>
                  <a:schemeClr val="tx1"/>
                </a:solidFill>
                <a:latin typeface="+mj-lt"/>
              </a:rPr>
              <a:t>VS 2017 Update 3</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4"/>
              </a:rPr>
              <a:t>https://www.visualstudio.com/vs/</a:t>
            </a:r>
            <a:endParaRPr lang="en-US" sz="1960" u="sng" dirty="0">
              <a:solidFill>
                <a:schemeClr val="tx1"/>
              </a:solidFill>
              <a:ea typeface="Calibri" panose="020F0502020204030204" pitchFamily="34" charset="0"/>
            </a:endParaRPr>
          </a:p>
          <a:p>
            <a:pPr marL="0" lvl="1" indent="0">
              <a:spcBef>
                <a:spcPts val="294"/>
              </a:spcBef>
              <a:buNone/>
            </a:pPr>
            <a:endParaRPr lang="en-US" sz="1960" u="sng" dirty="0">
              <a:solidFill>
                <a:schemeClr val="tx1"/>
              </a:solidFill>
              <a:latin typeface="+mj-lt"/>
            </a:endParaRPr>
          </a:p>
          <a:p>
            <a:pPr marL="0" lvl="1" indent="0">
              <a:spcBef>
                <a:spcPts val="294"/>
              </a:spcBef>
              <a:buNone/>
            </a:pPr>
            <a:r>
              <a:rPr lang="en-US" dirty="0">
                <a:solidFill>
                  <a:schemeClr val="tx1"/>
                </a:solidFill>
                <a:latin typeface="+mj-lt"/>
              </a:rPr>
              <a:t>.NET Architecture</a:t>
            </a:r>
          </a:p>
          <a:p>
            <a:pPr marL="0" lvl="1" indent="0">
              <a:spcBef>
                <a:spcPts val="294"/>
              </a:spcBef>
              <a:buNone/>
            </a:pPr>
            <a:r>
              <a:rPr lang="en-US" sz="1960" dirty="0">
                <a:solidFill>
                  <a:schemeClr val="tx1"/>
                </a:solidFill>
                <a:hlinkClick r:id="rId5"/>
              </a:rPr>
              <a:t>https://www.microsoft.com/net/architecture</a:t>
            </a:r>
            <a:endParaRPr lang="en-US" sz="1960" dirty="0">
              <a:solidFill>
                <a:schemeClr val="tx1"/>
              </a:solidFill>
            </a:endParaRPr>
          </a:p>
          <a:p>
            <a:pPr marL="0" lvl="1" indent="0">
              <a:spcBef>
                <a:spcPts val="2940"/>
              </a:spcBef>
              <a:buNone/>
            </a:pPr>
            <a:r>
              <a:rPr lang="en-US" dirty="0">
                <a:solidFill>
                  <a:schemeClr val="tx1"/>
                </a:solidFill>
              </a:rPr>
              <a:t>Editor Productivity &amp; Refactoring Cheat Sheet</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6"/>
              </a:rPr>
              <a:t>https://www.visualstudio.com/vs/net-productivity/</a:t>
            </a:r>
            <a:endParaRPr lang="en-US" sz="1960" dirty="0">
              <a:solidFill>
                <a:schemeClr val="tx1"/>
              </a:solidFill>
            </a:endParaRPr>
          </a:p>
        </p:txBody>
      </p:sp>
    </p:spTree>
    <p:extLst>
      <p:ext uri="{BB962C8B-B14F-4D97-AF65-F5344CB8AC3E}">
        <p14:creationId xmlns:p14="http://schemas.microsoft.com/office/powerpoint/2010/main" val="40819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2381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32719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3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22675</TotalTime>
  <Words>2316</Words>
  <Application>Microsoft Office PowerPoint</Application>
  <PresentationFormat>Custom</PresentationFormat>
  <Paragraphs>344</Paragraphs>
  <Slides>35</Slides>
  <Notes>31</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35</vt:i4>
      </vt:variant>
    </vt:vector>
  </HeadingPairs>
  <TitlesOfParts>
    <vt:vector size="60"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2_Lagash_Template_MetroStyle</vt:lpstr>
      <vt:lpstr>3_Lagash_Template_MetroStyle</vt:lpstr>
      <vt:lpstr>.NET Core Workshop </vt:lpstr>
      <vt:lpstr>.NET: the family gets bigger</vt:lpstr>
      <vt:lpstr>Languages</vt:lpstr>
      <vt:lpstr>.NET Command Line Interface (CLI)</vt:lpstr>
      <vt:lpstr>Development Tools</vt:lpstr>
      <vt:lpstr>ASP.NET Core</vt:lpstr>
      <vt:lpstr>ASP.NET Core and the modern web</vt:lpstr>
      <vt:lpstr>Middleware</vt:lpstr>
      <vt:lpstr>PowerPoint Presentation</vt:lpstr>
      <vt:lpstr>Data Access</vt:lpstr>
      <vt:lpstr>Deploy</vt:lpstr>
      <vt:lpstr>PowerPoint Presentation</vt:lpstr>
      <vt:lpstr>.NET yesterday—app models and libraries</vt:lpstr>
      <vt:lpstr>.NET today</vt:lpstr>
      <vt:lpstr>.NET Standard</vt:lpstr>
      <vt:lpstr>.NET Growth in Visual Studio</vt:lpstr>
      <vt:lpstr>Open source momentum</vt:lpstr>
      <vt:lpstr>https://github.com/dotnet/core</vt:lpstr>
      <vt:lpstr>.NET is active and growing</vt:lpstr>
      <vt:lpstr>Guidance - .NET Architecture</vt:lpstr>
      <vt:lpstr>PowerPoint Presentation</vt:lpstr>
      <vt:lpstr>Announcing  .NET Core 2.1  https://aka.ms/DotNetCore21 </vt:lpstr>
      <vt:lpstr>.NET Core 2.1</vt:lpstr>
      <vt:lpstr>.NET Core 2.1 Tooling Performance</vt:lpstr>
      <vt:lpstr>.NET Core 2 is Fast</vt:lpstr>
      <vt:lpstr>.NET Core 2.1 is Faster!</vt:lpstr>
      <vt:lpstr>.NET Core 2.1 Major Features</vt:lpstr>
      <vt:lpstr>Announcing .NET Core 3.0 Roadmap </vt:lpstr>
      <vt:lpstr>PowerPoint Presentation</vt:lpstr>
      <vt:lpstr>.NET Core 3 Desktop Improvements</vt:lpstr>
      <vt:lpstr>Why Windows Desktop on .NET Core?</vt:lpstr>
      <vt:lpstr>.NET Core 3.0 Preview Later This Year</vt:lpstr>
      <vt:lpstr>Resources</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756</cp:revision>
  <dcterms:created xsi:type="dcterms:W3CDTF">2012-02-15T23:39:54Z</dcterms:created>
  <dcterms:modified xsi:type="dcterms:W3CDTF">2019-03-27T18:02:01Z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